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 id="257" r:id="rId3"/>
    <p:sldId id="271" r:id="rId4"/>
    <p:sldId id="265" r:id="rId5"/>
    <p:sldId id="258" r:id="rId6"/>
    <p:sldId id="269" r:id="rId7"/>
    <p:sldId id="259" r:id="rId8"/>
    <p:sldId id="272" r:id="rId9"/>
    <p:sldId id="270" r:id="rId10"/>
    <p:sldId id="260" r:id="rId11"/>
    <p:sldId id="261" r:id="rId12"/>
    <p:sldId id="263" r:id="rId13"/>
    <p:sldId id="268" r:id="rId14"/>
    <p:sldId id="266" r:id="rId15"/>
    <p:sldId id="273" r:id="rId16"/>
    <p:sldId id="267" r:id="rId1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10"/>
    <p:restoredTop sz="94646"/>
  </p:normalViewPr>
  <p:slideViewPr>
    <p:cSldViewPr snapToGrid="0" snapToObjects="1">
      <p:cViewPr varScale="1">
        <p:scale>
          <a:sx n="117" d="100"/>
          <a:sy n="117" d="100"/>
        </p:scale>
        <p:origin x="360"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417779" y="802298"/>
            <a:ext cx="8637073" cy="2541431"/>
          </a:xfrm>
        </p:spPr>
        <p:txBody>
          <a:bodyPr bIns="0" anchor="b">
            <a:normAutofit/>
          </a:bodyPr>
          <a:lstStyle>
            <a:lvl1pPr algn="l">
              <a:defRPr sz="6600"/>
            </a:lvl1pPr>
          </a:lstStyle>
          <a:p>
            <a:r>
              <a:rPr lang="en-GB"/>
              <a:t>Click to edit Master title style</a:t>
            </a:r>
            <a:endParaRPr lang="en-US" dirty="0"/>
          </a:p>
        </p:txBody>
      </p:sp>
      <p:sp>
        <p:nvSpPr>
          <p:cNvPr id="3" name="Subtitle 2"/>
          <p:cNvSpPr>
            <a:spLocks noGrp="1"/>
          </p:cNvSpPr>
          <p:nvPr>
            <p:ph type="subTitle" idx="1"/>
          </p:nvPr>
        </p:nvSpPr>
        <p:spPr>
          <a:xfrm>
            <a:off x="2417780" y="3531204"/>
            <a:ext cx="8637072" cy="977621"/>
          </a:xfrm>
        </p:spPr>
        <p:txBody>
          <a:bodyPr tIns="91440" bIns="91440">
            <a:normAutofit/>
          </a:bodyPr>
          <a:lstStyle>
            <a:lvl1pPr marL="0" indent="0" algn="l">
              <a:buNone/>
              <a:defRPr sz="1800" b="0" cap="all" baseline="0">
                <a:solidFill>
                  <a:schemeClr val="tx1"/>
                </a:solidFill>
              </a:defRPr>
            </a:lvl1pPr>
            <a:lvl2pPr marL="457200" indent="0" algn="ctr">
              <a:buNone/>
              <a:defRPr sz="18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GB"/>
              <a:t>Click to edit Master subtitle style</a:t>
            </a:r>
            <a:endParaRPr lang="en-US" dirty="0"/>
          </a:p>
        </p:txBody>
      </p:sp>
      <p:sp>
        <p:nvSpPr>
          <p:cNvPr id="4" name="Date Placeholder 3"/>
          <p:cNvSpPr>
            <a:spLocks noGrp="1"/>
          </p:cNvSpPr>
          <p:nvPr>
            <p:ph type="dt" sz="half" idx="10"/>
          </p:nvPr>
        </p:nvSpPr>
        <p:spPr/>
        <p:txBody>
          <a:bodyPr/>
          <a:lstStyle/>
          <a:p>
            <a:fld id="{DCF53409-1A5A-8B41-AE7C-F4AF2C9C31B4}" type="datetimeFigureOut">
              <a:rPr lang="en-US" smtClean="0"/>
              <a:t>3/29/20</a:t>
            </a:fld>
            <a:endParaRPr lang="en-US"/>
          </a:p>
        </p:txBody>
      </p:sp>
      <p:sp>
        <p:nvSpPr>
          <p:cNvPr id="5" name="Footer Placeholder 4"/>
          <p:cNvSpPr>
            <a:spLocks noGrp="1"/>
          </p:cNvSpPr>
          <p:nvPr>
            <p:ph type="ftr" sz="quarter" idx="11"/>
          </p:nvPr>
        </p:nvSpPr>
        <p:spPr>
          <a:xfrm>
            <a:off x="2416500" y="329307"/>
            <a:ext cx="4973915" cy="309201"/>
          </a:xfrm>
        </p:spPr>
        <p:txBody>
          <a:bodyPr/>
          <a:lstStyle/>
          <a:p>
            <a:endParaRPr lang="en-US"/>
          </a:p>
        </p:txBody>
      </p:sp>
      <p:sp>
        <p:nvSpPr>
          <p:cNvPr id="6" name="Slide Number Placeholder 5"/>
          <p:cNvSpPr>
            <a:spLocks noGrp="1"/>
          </p:cNvSpPr>
          <p:nvPr>
            <p:ph type="sldNum" sz="quarter" idx="12"/>
          </p:nvPr>
        </p:nvSpPr>
        <p:spPr>
          <a:xfrm>
            <a:off x="1437664" y="798973"/>
            <a:ext cx="811019" cy="503578"/>
          </a:xfrm>
        </p:spPr>
        <p:txBody>
          <a:bodyPr/>
          <a:lstStyle/>
          <a:p>
            <a:fld id="{5D55973A-30AE-ED43-B677-07C6DB5A4F59}" type="slidenum">
              <a:rPr lang="en-US" smtClean="0"/>
              <a:t>‹#›</a:t>
            </a:fld>
            <a:endParaRPr lang="en-US"/>
          </a:p>
        </p:txBody>
      </p:sp>
      <p:cxnSp>
        <p:nvCxnSpPr>
          <p:cNvPr id="15" name="Straight Connector 14"/>
          <p:cNvCxnSpPr/>
          <p:nvPr/>
        </p:nvCxnSpPr>
        <p:spPr>
          <a:xfrm>
            <a:off x="2417780" y="3528542"/>
            <a:ext cx="863707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val="172148103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Date Placeholder 3"/>
          <p:cNvSpPr>
            <a:spLocks noGrp="1"/>
          </p:cNvSpPr>
          <p:nvPr>
            <p:ph type="dt" sz="half" idx="10"/>
          </p:nvPr>
        </p:nvSpPr>
        <p:spPr/>
        <p:txBody>
          <a:bodyPr/>
          <a:lstStyle/>
          <a:p>
            <a:fld id="{DCF53409-1A5A-8B41-AE7C-F4AF2C9C31B4}" type="datetimeFigureOut">
              <a:rPr lang="en-US" smtClean="0"/>
              <a:t>3/29/20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D55973A-30AE-ED43-B677-07C6DB5A4F59}" type="slidenum">
              <a:rPr lang="en-US" smtClean="0"/>
              <a:t>‹#›</a:t>
            </a:fld>
            <a:endParaRPr lang="en-US"/>
          </a:p>
        </p:txBody>
      </p:sp>
      <p:cxnSp>
        <p:nvCxnSpPr>
          <p:cNvPr id="26" name="Straight Connector 25"/>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val="42942473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39111" y="798973"/>
            <a:ext cx="1615742" cy="4659889"/>
          </a:xfrm>
        </p:spPr>
        <p:txBody>
          <a:bodyPr vert="eaVert"/>
          <a:lstStyle>
            <a:lvl1pPr algn="l">
              <a:defRPr/>
            </a:lvl1pPr>
          </a:lstStyle>
          <a:p>
            <a:r>
              <a:rPr lang="en-GB"/>
              <a:t>Click to edit Master title style</a:t>
            </a:r>
            <a:endParaRPr lang="en-US" dirty="0"/>
          </a:p>
        </p:txBody>
      </p:sp>
      <p:sp>
        <p:nvSpPr>
          <p:cNvPr id="3" name="Vertical Text Placeholder 2"/>
          <p:cNvSpPr>
            <a:spLocks noGrp="1"/>
          </p:cNvSpPr>
          <p:nvPr>
            <p:ph type="body" orient="vert" idx="1"/>
          </p:nvPr>
        </p:nvSpPr>
        <p:spPr>
          <a:xfrm>
            <a:off x="1444672" y="798973"/>
            <a:ext cx="7828830" cy="4659889"/>
          </a:xfrm>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Date Placeholder 3"/>
          <p:cNvSpPr>
            <a:spLocks noGrp="1"/>
          </p:cNvSpPr>
          <p:nvPr>
            <p:ph type="dt" sz="half" idx="10"/>
          </p:nvPr>
        </p:nvSpPr>
        <p:spPr/>
        <p:txBody>
          <a:bodyPr/>
          <a:lstStyle/>
          <a:p>
            <a:fld id="{DCF53409-1A5A-8B41-AE7C-F4AF2C9C31B4}" type="datetimeFigureOut">
              <a:rPr lang="en-US" smtClean="0"/>
              <a:t>3/29/20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D55973A-30AE-ED43-B677-07C6DB5A4F59}" type="slidenum">
              <a:rPr lang="en-US" smtClean="0"/>
              <a:t>‹#›</a:t>
            </a:fld>
            <a:endParaRPr lang="en-US"/>
          </a:p>
        </p:txBody>
      </p:sp>
      <p:cxnSp>
        <p:nvCxnSpPr>
          <p:cNvPr id="15" name="Straight Connector 14"/>
          <p:cNvCxnSpPr/>
          <p:nvPr/>
        </p:nvCxnSpPr>
        <p:spPr>
          <a:xfrm>
            <a:off x="9439111" y="798973"/>
            <a:ext cx="0" cy="4659889"/>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val="24149440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dirty="0"/>
          </a:p>
        </p:txBody>
      </p:sp>
      <p:sp>
        <p:nvSpPr>
          <p:cNvPr id="3" name="Content Placeholder 2"/>
          <p:cNvSpPr>
            <a:spLocks noGrp="1"/>
          </p:cNvSpPr>
          <p:nvPr>
            <p:ph idx="1"/>
          </p:nvPr>
        </p:nvSpPr>
        <p:spPr/>
        <p:txBody>
          <a:bodyPr ancho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Date Placeholder 3"/>
          <p:cNvSpPr>
            <a:spLocks noGrp="1"/>
          </p:cNvSpPr>
          <p:nvPr>
            <p:ph type="dt" sz="half" idx="10"/>
          </p:nvPr>
        </p:nvSpPr>
        <p:spPr/>
        <p:txBody>
          <a:bodyPr/>
          <a:lstStyle/>
          <a:p>
            <a:fld id="{DCF53409-1A5A-8B41-AE7C-F4AF2C9C31B4}" type="datetimeFigureOut">
              <a:rPr lang="en-US" smtClean="0"/>
              <a:t>3/29/20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D55973A-30AE-ED43-B677-07C6DB5A4F59}" type="slidenum">
              <a:rPr lang="en-US" smtClean="0"/>
              <a:t>‹#›</a:t>
            </a:fld>
            <a:endParaRPr lang="en-US"/>
          </a:p>
        </p:txBody>
      </p:sp>
      <p:cxnSp>
        <p:nvCxnSpPr>
          <p:cNvPr id="33" name="Straight Connector 32"/>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val="135859473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454239" y="1756130"/>
            <a:ext cx="8643154" cy="1887950"/>
          </a:xfrm>
        </p:spPr>
        <p:txBody>
          <a:bodyPr anchor="b">
            <a:normAutofit/>
          </a:bodyPr>
          <a:lstStyle>
            <a:lvl1pPr algn="l">
              <a:defRPr sz="3600"/>
            </a:lvl1pPr>
          </a:lstStyle>
          <a:p>
            <a:r>
              <a:rPr lang="en-GB"/>
              <a:t>Click to edit Master title style</a:t>
            </a:r>
            <a:endParaRPr lang="en-US" dirty="0"/>
          </a:p>
        </p:txBody>
      </p:sp>
      <p:sp>
        <p:nvSpPr>
          <p:cNvPr id="3" name="Text Placeholder 2"/>
          <p:cNvSpPr>
            <a:spLocks noGrp="1"/>
          </p:cNvSpPr>
          <p:nvPr>
            <p:ph type="body" idx="1"/>
          </p:nvPr>
        </p:nvSpPr>
        <p:spPr>
          <a:xfrm>
            <a:off x="1454239" y="3806195"/>
            <a:ext cx="8630446" cy="1012929"/>
          </a:xfrm>
        </p:spPr>
        <p:txBody>
          <a:bodyPr tIns="91440">
            <a:normAutofit/>
          </a:bodyPr>
          <a:lstStyle>
            <a:lvl1pPr marL="0" indent="0" algn="l">
              <a:buNone/>
              <a:defRPr sz="1800">
                <a:solidFill>
                  <a:schemeClr val="tx1"/>
                </a:solidFill>
              </a:defRPr>
            </a:lvl1pPr>
            <a:lvl2pPr marL="457200" indent="0">
              <a:buNone/>
              <a:defRPr sz="18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GB"/>
              <a:t>Click to edit Master text styles</a:t>
            </a:r>
          </a:p>
        </p:txBody>
      </p:sp>
      <p:sp>
        <p:nvSpPr>
          <p:cNvPr id="4" name="Date Placeholder 3"/>
          <p:cNvSpPr>
            <a:spLocks noGrp="1"/>
          </p:cNvSpPr>
          <p:nvPr>
            <p:ph type="dt" sz="half" idx="10"/>
          </p:nvPr>
        </p:nvSpPr>
        <p:spPr/>
        <p:txBody>
          <a:bodyPr/>
          <a:lstStyle/>
          <a:p>
            <a:fld id="{DCF53409-1A5A-8B41-AE7C-F4AF2C9C31B4}" type="datetimeFigureOut">
              <a:rPr lang="en-US" smtClean="0"/>
              <a:t>3/29/20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D55973A-30AE-ED43-B677-07C6DB5A4F59}" type="slidenum">
              <a:rPr lang="en-US" smtClean="0"/>
              <a:t>‹#›</a:t>
            </a:fld>
            <a:endParaRPr lang="en-US"/>
          </a:p>
        </p:txBody>
      </p:sp>
      <p:cxnSp>
        <p:nvCxnSpPr>
          <p:cNvPr id="15" name="Straight Connector 14"/>
          <p:cNvCxnSpPr/>
          <p:nvPr/>
        </p:nvCxnSpPr>
        <p:spPr>
          <a:xfrm>
            <a:off x="1454239" y="3804985"/>
            <a:ext cx="8630446"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val="9048831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449217" y="804889"/>
            <a:ext cx="9605635" cy="1059305"/>
          </a:xfrm>
        </p:spPr>
        <p:txBody>
          <a:bodyPr/>
          <a:lstStyle/>
          <a:p>
            <a:r>
              <a:rPr lang="en-GB"/>
              <a:t>Click to edit Master title style</a:t>
            </a:r>
            <a:endParaRPr lang="en-US" dirty="0"/>
          </a:p>
        </p:txBody>
      </p:sp>
      <p:sp>
        <p:nvSpPr>
          <p:cNvPr id="3" name="Content Placeholder 2"/>
          <p:cNvSpPr>
            <a:spLocks noGrp="1"/>
          </p:cNvSpPr>
          <p:nvPr>
            <p:ph sz="half" idx="1"/>
          </p:nvPr>
        </p:nvSpPr>
        <p:spPr>
          <a:xfrm>
            <a:off x="1447331" y="2010878"/>
            <a:ext cx="4645152" cy="3448595"/>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Content Placeholder 3"/>
          <p:cNvSpPr>
            <a:spLocks noGrp="1"/>
          </p:cNvSpPr>
          <p:nvPr>
            <p:ph sz="half" idx="2"/>
          </p:nvPr>
        </p:nvSpPr>
        <p:spPr>
          <a:xfrm>
            <a:off x="6413771" y="2017343"/>
            <a:ext cx="4645152" cy="3441520"/>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5" name="Date Placeholder 4"/>
          <p:cNvSpPr>
            <a:spLocks noGrp="1"/>
          </p:cNvSpPr>
          <p:nvPr>
            <p:ph type="dt" sz="half" idx="10"/>
          </p:nvPr>
        </p:nvSpPr>
        <p:spPr/>
        <p:txBody>
          <a:bodyPr/>
          <a:lstStyle/>
          <a:p>
            <a:fld id="{DCF53409-1A5A-8B41-AE7C-F4AF2C9C31B4}" type="datetimeFigureOut">
              <a:rPr lang="en-US" smtClean="0"/>
              <a:t>3/29/20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D55973A-30AE-ED43-B677-07C6DB5A4F59}" type="slidenum">
              <a:rPr lang="en-US" smtClean="0"/>
              <a:t>‹#›</a:t>
            </a:fld>
            <a:endParaRPr lang="en-US"/>
          </a:p>
        </p:txBody>
      </p:sp>
      <p:cxnSp>
        <p:nvCxnSpPr>
          <p:cNvPr id="35" name="Straight Connector 3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val="308027379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447191" y="804163"/>
            <a:ext cx="9607661" cy="1056319"/>
          </a:xfrm>
        </p:spPr>
        <p:txBody>
          <a:bodyPr/>
          <a:lstStyle/>
          <a:p>
            <a:r>
              <a:rPr lang="en-GB"/>
              <a:t>Click to edit Master title style</a:t>
            </a:r>
            <a:endParaRPr lang="en-US" dirty="0"/>
          </a:p>
        </p:txBody>
      </p:sp>
      <p:sp>
        <p:nvSpPr>
          <p:cNvPr id="3" name="Text Placeholder 2"/>
          <p:cNvSpPr>
            <a:spLocks noGrp="1"/>
          </p:cNvSpPr>
          <p:nvPr>
            <p:ph type="body" idx="1"/>
          </p:nvPr>
        </p:nvSpPr>
        <p:spPr>
          <a:xfrm>
            <a:off x="1447191" y="2019549"/>
            <a:ext cx="4645152" cy="801943"/>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a:t>Click to edit Master text styles</a:t>
            </a:r>
          </a:p>
        </p:txBody>
      </p:sp>
      <p:sp>
        <p:nvSpPr>
          <p:cNvPr id="4" name="Content Placeholder 3"/>
          <p:cNvSpPr>
            <a:spLocks noGrp="1"/>
          </p:cNvSpPr>
          <p:nvPr>
            <p:ph sz="half" idx="2"/>
          </p:nvPr>
        </p:nvSpPr>
        <p:spPr>
          <a:xfrm>
            <a:off x="1447191" y="2824269"/>
            <a:ext cx="4645152" cy="2644457"/>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5" name="Text Placeholder 4"/>
          <p:cNvSpPr>
            <a:spLocks noGrp="1"/>
          </p:cNvSpPr>
          <p:nvPr>
            <p:ph type="body" sz="quarter" idx="3"/>
          </p:nvPr>
        </p:nvSpPr>
        <p:spPr>
          <a:xfrm>
            <a:off x="6412362" y="2023003"/>
            <a:ext cx="4645152" cy="802237"/>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a:t>Click to edit Master text styles</a:t>
            </a:r>
          </a:p>
        </p:txBody>
      </p:sp>
      <p:sp>
        <p:nvSpPr>
          <p:cNvPr id="6" name="Content Placeholder 5"/>
          <p:cNvSpPr>
            <a:spLocks noGrp="1"/>
          </p:cNvSpPr>
          <p:nvPr>
            <p:ph sz="quarter" idx="4"/>
          </p:nvPr>
        </p:nvSpPr>
        <p:spPr>
          <a:xfrm>
            <a:off x="6412362" y="2821491"/>
            <a:ext cx="4645152" cy="2637371"/>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7" name="Date Placeholder 6"/>
          <p:cNvSpPr>
            <a:spLocks noGrp="1"/>
          </p:cNvSpPr>
          <p:nvPr>
            <p:ph type="dt" sz="half" idx="10"/>
          </p:nvPr>
        </p:nvSpPr>
        <p:spPr/>
        <p:txBody>
          <a:bodyPr/>
          <a:lstStyle/>
          <a:p>
            <a:fld id="{DCF53409-1A5A-8B41-AE7C-F4AF2C9C31B4}" type="datetimeFigureOut">
              <a:rPr lang="en-US" smtClean="0"/>
              <a:t>3/29/20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D55973A-30AE-ED43-B677-07C6DB5A4F59}" type="slidenum">
              <a:rPr lang="en-US" smtClean="0"/>
              <a:t>‹#›</a:t>
            </a:fld>
            <a:endParaRPr lang="en-US"/>
          </a:p>
        </p:txBody>
      </p:sp>
      <p:cxnSp>
        <p:nvCxnSpPr>
          <p:cNvPr id="29" name="Straight Connector 28"/>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val="16001084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dirty="0"/>
          </a:p>
        </p:txBody>
      </p:sp>
      <p:sp>
        <p:nvSpPr>
          <p:cNvPr id="3" name="Date Placeholder 2"/>
          <p:cNvSpPr>
            <a:spLocks noGrp="1"/>
          </p:cNvSpPr>
          <p:nvPr>
            <p:ph type="dt" sz="half" idx="10"/>
          </p:nvPr>
        </p:nvSpPr>
        <p:spPr/>
        <p:txBody>
          <a:bodyPr/>
          <a:lstStyle/>
          <a:p>
            <a:fld id="{DCF53409-1A5A-8B41-AE7C-F4AF2C9C31B4}" type="datetimeFigureOut">
              <a:rPr lang="en-US" smtClean="0"/>
              <a:t>3/29/20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D55973A-30AE-ED43-B677-07C6DB5A4F59}" type="slidenum">
              <a:rPr lang="en-US" smtClean="0"/>
              <a:t>‹#›</a:t>
            </a:fld>
            <a:endParaRPr lang="en-US"/>
          </a:p>
        </p:txBody>
      </p:sp>
      <p:cxnSp>
        <p:nvCxnSpPr>
          <p:cNvPr id="25" name="Straight Connector 2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val="184615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CF53409-1A5A-8B41-AE7C-F4AF2C9C31B4}" type="datetimeFigureOut">
              <a:rPr lang="en-US" smtClean="0"/>
              <a:t>3/29/20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D55973A-30AE-ED43-B677-07C6DB5A4F59}" type="slidenum">
              <a:rPr lang="en-US" smtClean="0"/>
              <a:t>‹#›</a:t>
            </a:fld>
            <a:endParaRPr lang="en-US"/>
          </a:p>
        </p:txBody>
      </p:sp>
    </p:spTree>
    <p:extLst>
      <p:ext uri="{BB962C8B-B14F-4D97-AF65-F5344CB8AC3E}">
        <p14:creationId xmlns:p14="http://schemas.microsoft.com/office/powerpoint/2010/main" val="310944352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444671" y="798973"/>
            <a:ext cx="3273099" cy="2247117"/>
          </a:xfrm>
        </p:spPr>
        <p:txBody>
          <a:bodyPr anchor="b">
            <a:normAutofit/>
          </a:bodyPr>
          <a:lstStyle>
            <a:lvl1pPr algn="l">
              <a:defRPr sz="2400"/>
            </a:lvl1pPr>
          </a:lstStyle>
          <a:p>
            <a:r>
              <a:rPr lang="en-GB"/>
              <a:t>Click to edit Master title style</a:t>
            </a:r>
            <a:endParaRPr lang="en-US" dirty="0"/>
          </a:p>
        </p:txBody>
      </p:sp>
      <p:sp>
        <p:nvSpPr>
          <p:cNvPr id="3" name="Content Placeholder 2"/>
          <p:cNvSpPr>
            <a:spLocks noGrp="1"/>
          </p:cNvSpPr>
          <p:nvPr>
            <p:ph idx="1"/>
          </p:nvPr>
        </p:nvSpPr>
        <p:spPr>
          <a:xfrm>
            <a:off x="5043714" y="798974"/>
            <a:ext cx="6012470" cy="4658826"/>
          </a:xfrm>
        </p:spPr>
        <p:txBody>
          <a:bodyPr anchor="ct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Text Placeholder 3"/>
          <p:cNvSpPr>
            <a:spLocks noGrp="1"/>
          </p:cNvSpPr>
          <p:nvPr>
            <p:ph type="body" sz="half" idx="2"/>
          </p:nvPr>
        </p:nvSpPr>
        <p:spPr>
          <a:xfrm>
            <a:off x="1444671" y="3205491"/>
            <a:ext cx="3275013" cy="2248181"/>
          </a:xfrm>
        </p:spPr>
        <p:txBody>
          <a:bodyPr/>
          <a:lstStyle>
            <a:lvl1pPr marL="0" indent="0" algn="l">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GB"/>
              <a:t>Click to edit Master text styles</a:t>
            </a:r>
          </a:p>
        </p:txBody>
      </p:sp>
      <p:sp>
        <p:nvSpPr>
          <p:cNvPr id="5" name="Date Placeholder 4"/>
          <p:cNvSpPr>
            <a:spLocks noGrp="1"/>
          </p:cNvSpPr>
          <p:nvPr>
            <p:ph type="dt" sz="half" idx="10"/>
          </p:nvPr>
        </p:nvSpPr>
        <p:spPr/>
        <p:txBody>
          <a:bodyPr/>
          <a:lstStyle/>
          <a:p>
            <a:fld id="{DCF53409-1A5A-8B41-AE7C-F4AF2C9C31B4}" type="datetimeFigureOut">
              <a:rPr lang="en-US" smtClean="0"/>
              <a:t>3/29/20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D55973A-30AE-ED43-B677-07C6DB5A4F59}" type="slidenum">
              <a:rPr lang="en-US" smtClean="0"/>
              <a:t>‹#›</a:t>
            </a:fld>
            <a:endParaRPr lang="en-US"/>
          </a:p>
        </p:txBody>
      </p:sp>
      <p:cxnSp>
        <p:nvCxnSpPr>
          <p:cNvPr id="17" name="Straight Connector 16"/>
          <p:cNvCxnSpPr/>
          <p:nvPr/>
        </p:nvCxnSpPr>
        <p:spPr>
          <a:xfrm>
            <a:off x="1448280" y="3205491"/>
            <a:ext cx="3269490"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val="13563538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grpSp>
        <p:nvGrpSpPr>
          <p:cNvPr id="8" name="Group 7"/>
          <p:cNvGrpSpPr/>
          <p:nvPr/>
        </p:nvGrpSpPr>
        <p:grpSpPr>
          <a:xfrm>
            <a:off x="7477387" y="482170"/>
            <a:ext cx="4074533" cy="5149101"/>
            <a:chOff x="7477387" y="482170"/>
            <a:chExt cx="4074533" cy="5149101"/>
          </a:xfrm>
        </p:grpSpPr>
        <p:sp>
          <p:nvSpPr>
            <p:cNvPr id="18" name="Rectangle 17"/>
            <p:cNvSpPr/>
            <p:nvPr/>
          </p:nvSpPr>
          <p:spPr bwMode="black">
            <a:xfrm>
              <a:off x="7477387" y="482170"/>
              <a:ext cx="4074533" cy="5149101"/>
            </a:xfrm>
            <a:prstGeom prst="rect">
              <a:avLst/>
            </a:prstGeom>
            <a:gradFill>
              <a:gsLst>
                <a:gs pos="0">
                  <a:srgbClr val="000001"/>
                </a:gs>
                <a:gs pos="100000">
                  <a:srgbClr val="191919"/>
                </a:gs>
              </a:gsLst>
            </a:gradFill>
            <a:ln w="76200" cmpd="sng">
              <a:noFill/>
              <a:miter lim="800000"/>
            </a:ln>
            <a:effectLst>
              <a:outerShdw blurRad="127000" dist="228600" dir="4740000" sx="98000" sy="98000" algn="tl" rotWithShape="0">
                <a:srgbClr val="000000">
                  <a:alpha val="34000"/>
                </a:srgbClr>
              </a:outerShdw>
            </a:effectLst>
            <a:scene3d>
              <a:camera prst="orthographicFront"/>
              <a:lightRig rig="threePt" dir="t"/>
            </a:scene3d>
            <a:sp3d>
              <a:bevelT w="152400" h="50800" prst="softRound"/>
            </a:sp3d>
          </p:spPr>
          <p:style>
            <a:lnRef idx="1">
              <a:schemeClr val="accent1"/>
            </a:lnRef>
            <a:fillRef idx="3">
              <a:schemeClr val="accent1"/>
            </a:fillRef>
            <a:effectRef idx="2">
              <a:schemeClr val="accent1"/>
            </a:effectRef>
            <a:fontRef idx="minor">
              <a:schemeClr val="lt1"/>
            </a:fontRef>
          </p:style>
        </p:sp>
        <p:sp>
          <p:nvSpPr>
            <p:cNvPr id="19" name="Rectangle 18"/>
            <p:cNvSpPr/>
            <p:nvPr/>
          </p:nvSpPr>
          <p:spPr bwMode="blackWhite">
            <a:xfrm>
              <a:off x="7790446" y="812506"/>
              <a:ext cx="3450289" cy="4466452"/>
            </a:xfrm>
            <a:prstGeom prst="rect">
              <a:avLst/>
            </a:prstGeom>
            <a:gradFill>
              <a:gsLst>
                <a:gs pos="0">
                  <a:srgbClr val="DADADA"/>
                </a:gs>
                <a:gs pos="100000">
                  <a:srgbClr val="FFFFFE"/>
                </a:gs>
              </a:gsLst>
              <a:lin ang="16200000" scaled="0"/>
            </a:gradFill>
            <a:ln w="50800" cmpd="sng">
              <a:solidFill>
                <a:srgbClr val="191919"/>
              </a:solidFill>
              <a:miter lim="800000"/>
            </a:ln>
            <a:effectLst>
              <a:innerShdw blurRad="63500" dist="88900" dir="14100000">
                <a:srgbClr val="000000">
                  <a:alpha val="30000"/>
                </a:srgbClr>
              </a:innerShdw>
            </a:effectLst>
            <a:scene3d>
              <a:camera prst="orthographicFront"/>
              <a:lightRig rig="threePt" dir="t"/>
            </a:scene3d>
            <a:sp3d>
              <a:bevelT prst="relaxedInset"/>
            </a:sp3d>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title"/>
          </p:nvPr>
        </p:nvSpPr>
        <p:spPr>
          <a:xfrm>
            <a:off x="1451206" y="1129513"/>
            <a:ext cx="5532328" cy="1830584"/>
          </a:xfrm>
        </p:spPr>
        <p:txBody>
          <a:bodyPr anchor="b">
            <a:normAutofit/>
          </a:bodyPr>
          <a:lstStyle>
            <a:lvl1pPr>
              <a:defRPr sz="3200"/>
            </a:lvl1pPr>
          </a:lstStyle>
          <a:p>
            <a:r>
              <a:rPr lang="en-GB"/>
              <a:t>Click to edit Master title style</a:t>
            </a:r>
            <a:endParaRPr lang="en-US" dirty="0"/>
          </a:p>
        </p:txBody>
      </p:sp>
      <p:sp>
        <p:nvSpPr>
          <p:cNvPr id="3" name="Picture Placeholder 2"/>
          <p:cNvSpPr>
            <a:spLocks noGrp="1" noChangeAspect="1"/>
          </p:cNvSpPr>
          <p:nvPr>
            <p:ph type="pic" idx="1"/>
          </p:nvPr>
        </p:nvSpPr>
        <p:spPr>
          <a:xfrm>
            <a:off x="8124389" y="1122542"/>
            <a:ext cx="2791171" cy="3866327"/>
          </a:xfrm>
          <a:solidFill>
            <a:schemeClr val="bg1">
              <a:lumMod val="85000"/>
            </a:schemeClr>
          </a:solidFill>
          <a:ln w="9525" cap="sq">
            <a:noFill/>
            <a:miter lim="800000"/>
          </a:ln>
          <a:effectLst/>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GB"/>
              <a:t>Click icon to add picture</a:t>
            </a:r>
            <a:endParaRPr lang="en-US" dirty="0"/>
          </a:p>
        </p:txBody>
      </p:sp>
      <p:sp>
        <p:nvSpPr>
          <p:cNvPr id="4" name="Text Placeholder 3"/>
          <p:cNvSpPr>
            <a:spLocks noGrp="1"/>
          </p:cNvSpPr>
          <p:nvPr>
            <p:ph type="body" sz="half" idx="2"/>
          </p:nvPr>
        </p:nvSpPr>
        <p:spPr>
          <a:xfrm>
            <a:off x="1450329" y="3145992"/>
            <a:ext cx="5524404" cy="2003742"/>
          </a:xfrm>
        </p:spPr>
        <p:txBody>
          <a:bodyPr>
            <a:normAutofit/>
          </a:bodyPr>
          <a:lstStyle>
            <a:lvl1pPr marL="0" indent="0" algn="l">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GB"/>
              <a:t>Click to edit Master text styles</a:t>
            </a:r>
          </a:p>
        </p:txBody>
      </p:sp>
      <p:sp>
        <p:nvSpPr>
          <p:cNvPr id="5" name="Date Placeholder 4"/>
          <p:cNvSpPr>
            <a:spLocks noGrp="1"/>
          </p:cNvSpPr>
          <p:nvPr>
            <p:ph type="dt" sz="half" idx="10"/>
          </p:nvPr>
        </p:nvSpPr>
        <p:spPr>
          <a:xfrm>
            <a:off x="1447382" y="5469856"/>
            <a:ext cx="5527351" cy="320123"/>
          </a:xfrm>
        </p:spPr>
        <p:txBody>
          <a:bodyPr/>
          <a:lstStyle>
            <a:lvl1pPr algn="l">
              <a:defRPr/>
            </a:lvl1pPr>
          </a:lstStyle>
          <a:p>
            <a:fld id="{DCF53409-1A5A-8B41-AE7C-F4AF2C9C31B4}" type="datetimeFigureOut">
              <a:rPr lang="en-US" smtClean="0"/>
              <a:t>3/29/20</a:t>
            </a:fld>
            <a:endParaRPr lang="en-US"/>
          </a:p>
        </p:txBody>
      </p:sp>
      <p:sp>
        <p:nvSpPr>
          <p:cNvPr id="6" name="Footer Placeholder 5"/>
          <p:cNvSpPr>
            <a:spLocks noGrp="1"/>
          </p:cNvSpPr>
          <p:nvPr>
            <p:ph type="ftr" sz="quarter" idx="11"/>
          </p:nvPr>
        </p:nvSpPr>
        <p:spPr>
          <a:xfrm>
            <a:off x="1447382" y="318640"/>
            <a:ext cx="5541004" cy="320931"/>
          </a:xfrm>
        </p:spPr>
        <p:txBody>
          <a:bodyPr/>
          <a:lstStyle/>
          <a:p>
            <a:endParaRPr lang="en-US"/>
          </a:p>
        </p:txBody>
      </p:sp>
      <p:sp>
        <p:nvSpPr>
          <p:cNvPr id="7" name="Slide Number Placeholder 6"/>
          <p:cNvSpPr>
            <a:spLocks noGrp="1"/>
          </p:cNvSpPr>
          <p:nvPr>
            <p:ph type="sldNum" sz="quarter" idx="12"/>
          </p:nvPr>
        </p:nvSpPr>
        <p:spPr/>
        <p:txBody>
          <a:bodyPr/>
          <a:lstStyle/>
          <a:p>
            <a:fld id="{5D55973A-30AE-ED43-B677-07C6DB5A4F59}" type="slidenum">
              <a:rPr lang="en-US" smtClean="0"/>
              <a:t>‹#›</a:t>
            </a:fld>
            <a:endParaRPr lang="en-US"/>
          </a:p>
        </p:txBody>
      </p:sp>
      <p:cxnSp>
        <p:nvCxnSpPr>
          <p:cNvPr id="31" name="Straight Connector 30"/>
          <p:cNvCxnSpPr/>
          <p:nvPr/>
        </p:nvCxnSpPr>
        <p:spPr>
          <a:xfrm>
            <a:off x="1447382" y="3143605"/>
            <a:ext cx="5527351"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val="416103131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8" name="Rectangle 7"/>
          <p:cNvSpPr/>
          <p:nvPr/>
        </p:nvSpPr>
        <p:spPr>
          <a:xfrm>
            <a:off x="0" y="2019476"/>
            <a:ext cx="12192000" cy="4105941"/>
          </a:xfrm>
          <a:prstGeom prst="rect">
            <a:avLst/>
          </a:prstGeom>
          <a:gradFill flip="none" rotWithShape="1">
            <a:gsLst>
              <a:gs pos="0">
                <a:schemeClr val="bg2">
                  <a:alpha val="0"/>
                </a:schemeClr>
              </a:gs>
              <a:gs pos="100000">
                <a:schemeClr val="bg2"/>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sp>
      <p:pic>
        <p:nvPicPr>
          <p:cNvPr id="7" name="Picture 6"/>
          <p:cNvPicPr>
            <a:picLocks noChangeAspect="1"/>
          </p:cNvPicPr>
          <p:nvPr/>
        </p:nvPicPr>
        <p:blipFill rotWithShape="1">
          <a:blip r:embed="rId13">
            <a:extLst>
              <a:ext uri="{28A0092B-C50C-407E-A947-70E740481C1C}">
                <a14:useLocalDpi xmlns:a14="http://schemas.microsoft.com/office/drawing/2010/main" val="0"/>
              </a:ext>
            </a:extLst>
          </a:blip>
          <a:srcRect t="1538" b="-1538"/>
          <a:stretch/>
        </p:blipFill>
        <p:spPr bwMode="black">
          <a:xfrm>
            <a:off x="0" y="6126480"/>
            <a:ext cx="12192000" cy="742950"/>
          </a:xfrm>
          <a:prstGeom prst="rect">
            <a:avLst/>
          </a:prstGeom>
        </p:spPr>
      </p:pic>
      <p:sp>
        <p:nvSpPr>
          <p:cNvPr id="2" name="Title Placeholder 1"/>
          <p:cNvSpPr>
            <a:spLocks noGrp="1"/>
          </p:cNvSpPr>
          <p:nvPr>
            <p:ph type="title"/>
          </p:nvPr>
        </p:nvSpPr>
        <p:spPr>
          <a:xfrm>
            <a:off x="1451579" y="804519"/>
            <a:ext cx="9603275" cy="1049235"/>
          </a:xfrm>
          <a:prstGeom prst="rect">
            <a:avLst/>
          </a:prstGeom>
        </p:spPr>
        <p:txBody>
          <a:bodyPr vert="horz" lIns="91440" tIns="45720" rIns="91440" bIns="45720" rtlCol="0" anchor="t">
            <a:normAutofit/>
          </a:bodyPr>
          <a:lstStyle/>
          <a:p>
            <a:r>
              <a:rPr lang="en-GB"/>
              <a:t>Click to edit Master title style</a:t>
            </a:r>
            <a:endParaRPr lang="en-US" dirty="0"/>
          </a:p>
        </p:txBody>
      </p:sp>
      <p:sp>
        <p:nvSpPr>
          <p:cNvPr id="3" name="Text Placeholder 2"/>
          <p:cNvSpPr>
            <a:spLocks noGrp="1"/>
          </p:cNvSpPr>
          <p:nvPr>
            <p:ph type="body" idx="1"/>
          </p:nvPr>
        </p:nvSpPr>
        <p:spPr>
          <a:xfrm>
            <a:off x="1451579" y="2015732"/>
            <a:ext cx="9603275" cy="3450613"/>
          </a:xfrm>
          <a:prstGeom prst="rect">
            <a:avLst/>
          </a:prstGeom>
        </p:spPr>
        <p:txBody>
          <a:bodyPr vert="horz" lIns="91440" tIns="45720" rIns="91440" bIns="45720" rtlCol="0">
            <a:normAutofit/>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Date Placeholder 3"/>
          <p:cNvSpPr>
            <a:spLocks noGrp="1"/>
          </p:cNvSpPr>
          <p:nvPr>
            <p:ph type="dt" sz="half" idx="2"/>
          </p:nvPr>
        </p:nvSpPr>
        <p:spPr>
          <a:xfrm>
            <a:off x="7554138" y="330370"/>
            <a:ext cx="3500715" cy="309201"/>
          </a:xfrm>
          <a:prstGeom prst="rect">
            <a:avLst/>
          </a:prstGeom>
        </p:spPr>
        <p:txBody>
          <a:bodyPr vert="horz" lIns="91440" tIns="45720" rIns="91440" bIns="45720" rtlCol="0" anchor="ctr"/>
          <a:lstStyle>
            <a:lvl1pPr algn="r">
              <a:defRPr sz="1000">
                <a:solidFill>
                  <a:schemeClr val="tx1">
                    <a:tint val="75000"/>
                  </a:schemeClr>
                </a:solidFill>
              </a:defRPr>
            </a:lvl1pPr>
          </a:lstStyle>
          <a:p>
            <a:fld id="{DCF53409-1A5A-8B41-AE7C-F4AF2C9C31B4}" type="datetimeFigureOut">
              <a:rPr lang="en-US" smtClean="0"/>
              <a:t>3/29/20</a:t>
            </a:fld>
            <a:endParaRPr lang="en-US"/>
          </a:p>
        </p:txBody>
      </p:sp>
      <p:sp>
        <p:nvSpPr>
          <p:cNvPr id="5" name="Footer Placeholder 4"/>
          <p:cNvSpPr>
            <a:spLocks noGrp="1"/>
          </p:cNvSpPr>
          <p:nvPr>
            <p:ph type="ftr" sz="quarter" idx="3"/>
          </p:nvPr>
        </p:nvSpPr>
        <p:spPr>
          <a:xfrm>
            <a:off x="1451579" y="329307"/>
            <a:ext cx="5938836" cy="309201"/>
          </a:xfrm>
          <a:prstGeom prst="rect">
            <a:avLst/>
          </a:prstGeom>
        </p:spPr>
        <p:txBody>
          <a:bodyPr vert="horz" lIns="91440" tIns="45720" rIns="91440" bIns="45720" rtlCol="0" anchor="ctr"/>
          <a:lstStyle>
            <a:lvl1pPr algn="l">
              <a:defRPr sz="10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480060" y="798973"/>
            <a:ext cx="811019" cy="503578"/>
          </a:xfrm>
          <a:prstGeom prst="rect">
            <a:avLst/>
          </a:prstGeom>
        </p:spPr>
        <p:txBody>
          <a:bodyPr vert="horz" lIns="91440" tIns="45720" rIns="91440" bIns="45720" rtlCol="0" anchor="t"/>
          <a:lstStyle>
            <a:lvl1pPr algn="r">
              <a:defRPr sz="2800">
                <a:solidFill>
                  <a:schemeClr val="accent1"/>
                </a:solidFill>
              </a:defRPr>
            </a:lvl1pPr>
          </a:lstStyle>
          <a:p>
            <a:fld id="{5D55973A-30AE-ED43-B677-07C6DB5A4F59}" type="slidenum">
              <a:rPr lang="en-US" smtClean="0"/>
              <a:t>‹#›</a:t>
            </a:fld>
            <a:endParaRPr lang="en-US"/>
          </a:p>
        </p:txBody>
      </p:sp>
      <p:cxnSp>
        <p:nvCxnSpPr>
          <p:cNvPr id="10" name="Straight Connector 9"/>
          <p:cNvCxnSpPr/>
          <p:nvPr/>
        </p:nvCxnSpPr>
        <p:spPr>
          <a:xfrm>
            <a:off x="0" y="6128413"/>
            <a:ext cx="12192000" cy="0"/>
          </a:xfrm>
          <a:prstGeom prst="line">
            <a:avLst/>
          </a:prstGeom>
          <a:ln w="12700">
            <a:solidFill>
              <a:srgbClr val="000001">
                <a:alpha val="20000"/>
              </a:srgb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32779367"/>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3200" b="0" i="0" kern="1200" cap="all">
          <a:solidFill>
            <a:schemeClr val="tx1"/>
          </a:solidFill>
          <a:effectLst/>
          <a:latin typeface="+mj-lt"/>
          <a:ea typeface="+mj-ea"/>
          <a:cs typeface="+mj-cs"/>
        </a:defRPr>
      </a:lvl1pPr>
    </p:titleStyle>
    <p:bodyStyle>
      <a:lvl1pPr marL="228600" indent="-228600" algn="l" defTabSz="914400" rtl="0" eaLnBrk="1" latinLnBrk="0" hangingPunct="1">
        <a:lnSpc>
          <a:spcPct val="120000"/>
        </a:lnSpc>
        <a:spcBef>
          <a:spcPts val="1000"/>
        </a:spcBef>
        <a:buClr>
          <a:schemeClr val="accent1"/>
        </a:buClr>
        <a:buSzPct val="100000"/>
        <a:buFont typeface="Arial" panose="020B0604020202020204" pitchFamily="34" charset="0"/>
        <a:buChar char="•"/>
        <a:defRPr sz="2000" kern="1200">
          <a:solidFill>
            <a:schemeClr val="tx1"/>
          </a:solidFill>
          <a:effectLst/>
          <a:latin typeface="+mn-lt"/>
          <a:ea typeface="+mn-ea"/>
          <a:cs typeface="+mn-cs"/>
        </a:defRPr>
      </a:lvl1pPr>
      <a:lvl2pPr marL="685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800" kern="1200" cap="none" baseline="0">
          <a:solidFill>
            <a:schemeClr val="tx1"/>
          </a:solidFill>
          <a:effectLst/>
          <a:latin typeface="+mn-lt"/>
          <a:ea typeface="+mn-ea"/>
          <a:cs typeface="+mn-cs"/>
        </a:defRPr>
      </a:lvl2pPr>
      <a:lvl3pPr marL="1143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600" kern="1200">
          <a:solidFill>
            <a:schemeClr val="tx1"/>
          </a:solidFill>
          <a:effectLst/>
          <a:latin typeface="+mn-lt"/>
          <a:ea typeface="+mn-ea"/>
          <a:cs typeface="+mn-cs"/>
        </a:defRPr>
      </a:lvl3pPr>
      <a:lvl4pPr marL="1600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400" kern="1200" cap="none" baseline="0">
          <a:solidFill>
            <a:schemeClr val="tx1"/>
          </a:solidFill>
          <a:effectLst/>
          <a:latin typeface="+mn-lt"/>
          <a:ea typeface="+mn-ea"/>
          <a:cs typeface="+mn-cs"/>
        </a:defRPr>
      </a:lvl4pPr>
      <a:lvl5pPr marL="20574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5pPr>
      <a:lvl6pPr marL="25146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6pPr>
      <a:lvl7pPr marL="2971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7pPr>
      <a:lvl8pPr marL="3429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8pPr>
      <a:lvl9pPr marL="3886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83B3F6-6F7B-B141-B028-3EE74D1C8B74}"/>
              </a:ext>
            </a:extLst>
          </p:cNvPr>
          <p:cNvSpPr>
            <a:spLocks noGrp="1"/>
          </p:cNvSpPr>
          <p:nvPr>
            <p:ph type="ctrTitle"/>
          </p:nvPr>
        </p:nvSpPr>
        <p:spPr/>
        <p:txBody>
          <a:bodyPr>
            <a:normAutofit/>
          </a:bodyPr>
          <a:lstStyle/>
          <a:p>
            <a:r>
              <a:rPr lang="en-US" sz="4000" dirty="0">
                <a:solidFill>
                  <a:srgbClr val="C00000"/>
                </a:solidFill>
              </a:rPr>
              <a:t>Income Levels and the Environment</a:t>
            </a:r>
          </a:p>
        </p:txBody>
      </p:sp>
    </p:spTree>
    <p:extLst>
      <p:ext uri="{BB962C8B-B14F-4D97-AF65-F5344CB8AC3E}">
        <p14:creationId xmlns:p14="http://schemas.microsoft.com/office/powerpoint/2010/main" val="299831986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AB40EA-830C-D24A-B4ED-EC67FCB69A04}"/>
              </a:ext>
            </a:extLst>
          </p:cNvPr>
          <p:cNvSpPr>
            <a:spLocks noGrp="1"/>
          </p:cNvSpPr>
          <p:nvPr>
            <p:ph type="title"/>
          </p:nvPr>
        </p:nvSpPr>
        <p:spPr>
          <a:xfrm>
            <a:off x="1451577" y="994090"/>
            <a:ext cx="9603275" cy="1049235"/>
          </a:xfrm>
        </p:spPr>
        <p:txBody>
          <a:bodyPr/>
          <a:lstStyle/>
          <a:p>
            <a:r>
              <a:rPr lang="en-US" dirty="0"/>
              <a:t>Water and Income Levels</a:t>
            </a:r>
          </a:p>
        </p:txBody>
      </p:sp>
      <p:sp>
        <p:nvSpPr>
          <p:cNvPr id="3" name="Content Placeholder 2">
            <a:extLst>
              <a:ext uri="{FF2B5EF4-FFF2-40B4-BE49-F238E27FC236}">
                <a16:creationId xmlns:a16="http://schemas.microsoft.com/office/drawing/2014/main" id="{563F6BC6-5D18-BA49-8D75-2B5473866E2E}"/>
              </a:ext>
            </a:extLst>
          </p:cNvPr>
          <p:cNvSpPr>
            <a:spLocks noGrp="1"/>
          </p:cNvSpPr>
          <p:nvPr>
            <p:ph idx="1"/>
          </p:nvPr>
        </p:nvSpPr>
        <p:spPr>
          <a:xfrm>
            <a:off x="1920138" y="2226365"/>
            <a:ext cx="8666155" cy="3749057"/>
          </a:xfrm>
        </p:spPr>
        <p:txBody>
          <a:bodyPr>
            <a:normAutofit/>
          </a:bodyPr>
          <a:lstStyle/>
          <a:p>
            <a:r>
              <a:rPr lang="en-US" dirty="0"/>
              <a:t>In 1975 the 20 per cent of the world’s population that had an average income of $206. Only about a fifth of them had access to safe drinking water. </a:t>
            </a:r>
          </a:p>
          <a:p>
            <a:r>
              <a:rPr lang="en-US" dirty="0"/>
              <a:t>At the other end of the scale, among the top 20 per cent of the population, who had an average income of $2,381 per annum in 1975, almost 80 per cent had access to safe drinking water.</a:t>
            </a:r>
          </a:p>
          <a:p>
            <a:r>
              <a:rPr lang="en-US" dirty="0"/>
              <a:t>The relationship between income levels and access to safe drinking water is unambiguous. If you want to increase the proportion of the population with access to clean drinking water, get richer.</a:t>
            </a:r>
          </a:p>
          <a:p>
            <a:endParaRPr lang="en-US" dirty="0"/>
          </a:p>
        </p:txBody>
      </p:sp>
    </p:spTree>
    <p:extLst>
      <p:ext uri="{BB962C8B-B14F-4D97-AF65-F5344CB8AC3E}">
        <p14:creationId xmlns:p14="http://schemas.microsoft.com/office/powerpoint/2010/main" val="422201011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404720F-8BDB-0F44-9205-BA26EE7924F8}"/>
              </a:ext>
            </a:extLst>
          </p:cNvPr>
          <p:cNvSpPr>
            <a:spLocks noGrp="1"/>
          </p:cNvSpPr>
          <p:nvPr>
            <p:ph type="title"/>
          </p:nvPr>
        </p:nvSpPr>
        <p:spPr>
          <a:xfrm>
            <a:off x="1451579" y="1014761"/>
            <a:ext cx="9603275" cy="838993"/>
          </a:xfrm>
        </p:spPr>
        <p:txBody>
          <a:bodyPr/>
          <a:lstStyle/>
          <a:p>
            <a:r>
              <a:rPr lang="en-US" dirty="0"/>
              <a:t>Sanitation and Income Levels</a:t>
            </a:r>
          </a:p>
        </p:txBody>
      </p:sp>
      <p:sp>
        <p:nvSpPr>
          <p:cNvPr id="3" name="Content Placeholder 2">
            <a:extLst>
              <a:ext uri="{FF2B5EF4-FFF2-40B4-BE49-F238E27FC236}">
                <a16:creationId xmlns:a16="http://schemas.microsoft.com/office/drawing/2014/main" id="{AC13C983-08A3-E244-AB06-C510DF0DF512}"/>
              </a:ext>
            </a:extLst>
          </p:cNvPr>
          <p:cNvSpPr>
            <a:spLocks noGrp="1"/>
          </p:cNvSpPr>
          <p:nvPr>
            <p:ph idx="1"/>
          </p:nvPr>
        </p:nvSpPr>
        <p:spPr>
          <a:xfrm>
            <a:off x="1451579" y="2015732"/>
            <a:ext cx="9603275" cy="4028229"/>
          </a:xfrm>
        </p:spPr>
        <p:txBody>
          <a:bodyPr>
            <a:normAutofit/>
          </a:bodyPr>
          <a:lstStyle/>
          <a:p>
            <a:r>
              <a:rPr lang="en-US" dirty="0"/>
              <a:t>Studies show that an increase in incomes is the best way of increasing access to the sanitation facilities that most people in advanced countries would take for granted as normal attributes of a minimum standard of living. </a:t>
            </a:r>
          </a:p>
          <a:p>
            <a:r>
              <a:rPr lang="en-US" dirty="0"/>
              <a:t>In many countries the pace of urbanization has meant that sanitation and waste disposal arrangements have been totally unable to cope with the additional demands and bring the services up to the levels normally associated with even medium-income- level countries. For example, even in Thailand, where the growth of prosperity has been remarkably sustained, it is estimated that in Bangkok only 2 per cent of the population is connected to sewers.</a:t>
            </a:r>
          </a:p>
        </p:txBody>
      </p:sp>
    </p:spTree>
    <p:extLst>
      <p:ext uri="{BB962C8B-B14F-4D97-AF65-F5344CB8AC3E}">
        <p14:creationId xmlns:p14="http://schemas.microsoft.com/office/powerpoint/2010/main" val="71186792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AF3E97E-6389-B542-BEE9-A1F3B2C8DEEB}"/>
              </a:ext>
            </a:extLst>
          </p:cNvPr>
          <p:cNvSpPr>
            <a:spLocks noGrp="1"/>
          </p:cNvSpPr>
          <p:nvPr>
            <p:ph type="title"/>
          </p:nvPr>
        </p:nvSpPr>
        <p:spPr/>
        <p:txBody>
          <a:bodyPr/>
          <a:lstStyle/>
          <a:p>
            <a:r>
              <a:rPr lang="en-US" dirty="0"/>
              <a:t>Air Pollution and Income Levels</a:t>
            </a:r>
            <a:br>
              <a:rPr lang="en-US" dirty="0"/>
            </a:br>
            <a:endParaRPr lang="en-US" dirty="0"/>
          </a:p>
        </p:txBody>
      </p:sp>
      <p:sp>
        <p:nvSpPr>
          <p:cNvPr id="3" name="Content Placeholder 2">
            <a:extLst>
              <a:ext uri="{FF2B5EF4-FFF2-40B4-BE49-F238E27FC236}">
                <a16:creationId xmlns:a16="http://schemas.microsoft.com/office/drawing/2014/main" id="{8A0958B1-8226-6C46-AF7B-334EAA7D81A1}"/>
              </a:ext>
            </a:extLst>
          </p:cNvPr>
          <p:cNvSpPr>
            <a:spLocks noGrp="1"/>
          </p:cNvSpPr>
          <p:nvPr>
            <p:ph idx="1"/>
          </p:nvPr>
        </p:nvSpPr>
        <p:spPr>
          <a:xfrm>
            <a:off x="1451579" y="1889859"/>
            <a:ext cx="9603275" cy="4825826"/>
          </a:xfrm>
        </p:spPr>
        <p:txBody>
          <a:bodyPr>
            <a:normAutofit fontScale="85000" lnSpcReduction="10000"/>
          </a:bodyPr>
          <a:lstStyle/>
          <a:p>
            <a:pPr algn="just"/>
            <a:r>
              <a:rPr lang="en-US" dirty="0"/>
              <a:t>Sulphur Dioxide (SO2). Sulphur dioxide is one of the most widespread forms of air pollution known in the industrialized world. By combining with water </a:t>
            </a:r>
            <a:r>
              <a:rPr lang="en-US" dirty="0" err="1"/>
              <a:t>vapour</a:t>
            </a:r>
            <a:r>
              <a:rPr lang="en-US" dirty="0"/>
              <a:t> in the atmosphere it is believed to be largely responsible for a whole range of harmful effects, ranging from health effects and local damage to paintwork, metals and so on to acid rain and suspected damage to forests. </a:t>
            </a:r>
          </a:p>
          <a:p>
            <a:pPr algn="just"/>
            <a:r>
              <a:rPr lang="en-US" dirty="0"/>
              <a:t>But in advanced countries the reduction in SO2 has been one of the major success stories in environmental control. In Britain, for example, total SO2 emissions fell by 25 per cent during the 1970s, and by 40 per cent relative to GNP..</a:t>
            </a:r>
          </a:p>
          <a:p>
            <a:pPr algn="just"/>
            <a:r>
              <a:rPr lang="en-US" dirty="0"/>
              <a:t>Around the late 1970s the SO2 levels were higher in the higher-income countries, reflecting their greater degree of industrialization. But about ten years later the position had been reversed. This corresponded to a decline in SO2 concentrations of about 8.9 per cent per annum in the high-income countries and a rise of about 3.7 per cent in the low-income countries. </a:t>
            </a:r>
          </a:p>
          <a:p>
            <a:pPr algn="just"/>
            <a:r>
              <a:rPr lang="en-US" dirty="0"/>
              <a:t>Taking all the 33 cities covered in the data on SO2 ambient air quality produced by the UN Global Environmental Monitoring Service (‘GEMS’) ‘27 have downward (at least 3 per cent per year) or stationary trends and 6 have upward trends (at least 3 per cent per year) with most improvements noted in cities of developed countries’</a:t>
            </a:r>
          </a:p>
          <a:p>
            <a:endParaRPr lang="en-US" dirty="0"/>
          </a:p>
        </p:txBody>
      </p:sp>
    </p:spTree>
    <p:extLst>
      <p:ext uri="{BB962C8B-B14F-4D97-AF65-F5344CB8AC3E}">
        <p14:creationId xmlns:p14="http://schemas.microsoft.com/office/powerpoint/2010/main" val="303345309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78D27BC-88D5-BF40-98FC-B109EA84FDD6}"/>
              </a:ext>
            </a:extLst>
          </p:cNvPr>
          <p:cNvSpPr>
            <a:spLocks noGrp="1"/>
          </p:cNvSpPr>
          <p:nvPr>
            <p:ph type="title"/>
          </p:nvPr>
        </p:nvSpPr>
        <p:spPr/>
        <p:txBody>
          <a:bodyPr/>
          <a:lstStyle/>
          <a:p>
            <a:r>
              <a:rPr lang="en-US" dirty="0"/>
              <a:t>SPM or Smoke.</a:t>
            </a:r>
          </a:p>
        </p:txBody>
      </p:sp>
      <p:sp>
        <p:nvSpPr>
          <p:cNvPr id="3" name="Content Placeholder 2">
            <a:extLst>
              <a:ext uri="{FF2B5EF4-FFF2-40B4-BE49-F238E27FC236}">
                <a16:creationId xmlns:a16="http://schemas.microsoft.com/office/drawing/2014/main" id="{92C8183C-3BB8-0C4E-88C6-E436452152AD}"/>
              </a:ext>
            </a:extLst>
          </p:cNvPr>
          <p:cNvSpPr>
            <a:spLocks noGrp="1"/>
          </p:cNvSpPr>
          <p:nvPr>
            <p:ph idx="1"/>
          </p:nvPr>
        </p:nvSpPr>
        <p:spPr/>
        <p:txBody>
          <a:bodyPr>
            <a:normAutofit/>
          </a:bodyPr>
          <a:lstStyle/>
          <a:p>
            <a:r>
              <a:rPr lang="en-US" dirty="0"/>
              <a:t>A similar story is found in the trends of ‘suspended particulate matter’ (SPM) and smoke. Of the 37 cities covered in the GEMS data, the concentrations of SPMs and smoke in the richer countries have fallen while cities in low-income countries had ambient concentrations of SPM or smoke that were much higher than in the richer countries. </a:t>
            </a:r>
          </a:p>
        </p:txBody>
      </p:sp>
    </p:spTree>
    <p:extLst>
      <p:ext uri="{BB962C8B-B14F-4D97-AF65-F5344CB8AC3E}">
        <p14:creationId xmlns:p14="http://schemas.microsoft.com/office/powerpoint/2010/main" val="327638780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84F2A71-5EE0-0C49-9038-2684FE56800B}"/>
              </a:ext>
            </a:extLst>
          </p:cNvPr>
          <p:cNvSpPr>
            <a:spLocks noGrp="1"/>
          </p:cNvSpPr>
          <p:nvPr>
            <p:ph type="title"/>
          </p:nvPr>
        </p:nvSpPr>
        <p:spPr/>
        <p:txBody>
          <a:bodyPr/>
          <a:lstStyle/>
          <a:p>
            <a:r>
              <a:rPr lang="en-US" dirty="0"/>
              <a:t>NOx and CO</a:t>
            </a:r>
          </a:p>
        </p:txBody>
      </p:sp>
      <p:sp>
        <p:nvSpPr>
          <p:cNvPr id="3" name="Content Placeholder 2">
            <a:extLst>
              <a:ext uri="{FF2B5EF4-FFF2-40B4-BE49-F238E27FC236}">
                <a16:creationId xmlns:a16="http://schemas.microsoft.com/office/drawing/2014/main" id="{81897225-464A-6D4C-A9E2-1311912188D0}"/>
              </a:ext>
            </a:extLst>
          </p:cNvPr>
          <p:cNvSpPr>
            <a:spLocks noGrp="1"/>
          </p:cNvSpPr>
          <p:nvPr>
            <p:ph idx="1"/>
          </p:nvPr>
        </p:nvSpPr>
        <p:spPr>
          <a:xfrm>
            <a:off x="1581815" y="2183000"/>
            <a:ext cx="9342801" cy="3325702"/>
          </a:xfrm>
        </p:spPr>
        <p:txBody>
          <a:bodyPr>
            <a:normAutofit fontScale="40000" lnSpcReduction="20000"/>
          </a:bodyPr>
          <a:lstStyle/>
          <a:p>
            <a:r>
              <a:rPr lang="en-US" sz="4000" dirty="0"/>
              <a:t>The picture is slightly more confused when we turn to two other pollutants, carbon monoxide (CO) and nitrous oxides (</a:t>
            </a:r>
            <a:r>
              <a:rPr lang="en-US" sz="4000" dirty="0" err="1"/>
              <a:t>NOxs</a:t>
            </a:r>
            <a:r>
              <a:rPr lang="en-US" sz="4000" dirty="0"/>
              <a:t>), since emissions of these, particularly CO, are heavily influenced by the automobile—both the number of automobiles and the speeds at which they are able to circulate.</a:t>
            </a:r>
          </a:p>
          <a:p>
            <a:endParaRPr lang="en-US" sz="4000" dirty="0"/>
          </a:p>
          <a:p>
            <a:r>
              <a:rPr lang="en-US" sz="4000" dirty="0"/>
              <a:t>Nevertheless some overall difference can be observed between cities in poor and rich countries. For example, although there are some exceptions—notably London, Frankfurt and Amsterdam—trends in ambient NO2 concentrations in most other cities in developed countries are now stable or declining, in spite of sustained increases in automobile numbers. </a:t>
            </a:r>
          </a:p>
          <a:p>
            <a:endParaRPr lang="en-US" sz="4000" dirty="0"/>
          </a:p>
          <a:p>
            <a:r>
              <a:rPr lang="en-US" sz="4000" dirty="0"/>
              <a:t>By contrast, the trends are generally rising in cities in developing countries.</a:t>
            </a:r>
            <a:endParaRPr lang="en-US" dirty="0"/>
          </a:p>
        </p:txBody>
      </p:sp>
    </p:spTree>
    <p:extLst>
      <p:ext uri="{BB962C8B-B14F-4D97-AF65-F5344CB8AC3E}">
        <p14:creationId xmlns:p14="http://schemas.microsoft.com/office/powerpoint/2010/main" val="325816430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D822F7-FF45-D64D-93E0-6F77434F46F8}"/>
              </a:ext>
            </a:extLst>
          </p:cNvPr>
          <p:cNvSpPr>
            <a:spLocks noGrp="1"/>
          </p:cNvSpPr>
          <p:nvPr>
            <p:ph type="title"/>
          </p:nvPr>
        </p:nvSpPr>
        <p:spPr/>
        <p:txBody>
          <a:bodyPr/>
          <a:lstStyle/>
          <a:p>
            <a:r>
              <a:rPr lang="en-US" dirty="0"/>
              <a:t>lead</a:t>
            </a:r>
          </a:p>
        </p:txBody>
      </p:sp>
      <p:sp>
        <p:nvSpPr>
          <p:cNvPr id="3" name="Content Placeholder 2">
            <a:extLst>
              <a:ext uri="{FF2B5EF4-FFF2-40B4-BE49-F238E27FC236}">
                <a16:creationId xmlns:a16="http://schemas.microsoft.com/office/drawing/2014/main" id="{95673B81-6890-F341-82E5-50ABF856AFC0}"/>
              </a:ext>
            </a:extLst>
          </p:cNvPr>
          <p:cNvSpPr>
            <a:spLocks noGrp="1"/>
          </p:cNvSpPr>
          <p:nvPr>
            <p:ph idx="1"/>
          </p:nvPr>
        </p:nvSpPr>
        <p:spPr>
          <a:xfrm>
            <a:off x="1451579" y="2015732"/>
            <a:ext cx="9603275" cy="4251253"/>
          </a:xfrm>
        </p:spPr>
        <p:txBody>
          <a:bodyPr/>
          <a:lstStyle/>
          <a:p>
            <a:r>
              <a:rPr lang="en-US" dirty="0"/>
              <a:t>In recent years almost all industrialized countries have taken effective measures of one kind or another to reduce lead emissions from automobiles, often with striking results.</a:t>
            </a:r>
          </a:p>
          <a:p>
            <a:pPr lvl="1"/>
            <a:r>
              <a:rPr lang="en-US" dirty="0"/>
              <a:t>The total quantity of lead used in gasoline in the USA was cut from 170,000 tons in 1975 to 40,000 tons in 1984, and Japan has made even greater progress. By contrast: ‘Few developing countries have yet made significant reductions in petrol lead content ...</a:t>
            </a:r>
          </a:p>
          <a:p>
            <a:r>
              <a:rPr lang="en-US" dirty="0"/>
              <a:t>In general therefore, although we cannot say precisely how overall ‘air quality’ should be defined, or at exactly what level further increases in incomes lead to improvements in air quality. The record of individual countries also shows a reversal in the trend in the traditional pollutants (SO2 and SPM or smoke) at very different stages in their history.</a:t>
            </a:r>
          </a:p>
          <a:p>
            <a:endParaRPr lang="en-US" dirty="0"/>
          </a:p>
          <a:p>
            <a:endParaRPr lang="en-US" dirty="0"/>
          </a:p>
        </p:txBody>
      </p:sp>
    </p:spTree>
    <p:extLst>
      <p:ext uri="{BB962C8B-B14F-4D97-AF65-F5344CB8AC3E}">
        <p14:creationId xmlns:p14="http://schemas.microsoft.com/office/powerpoint/2010/main" val="57610877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738F59-2C72-A545-8BAE-A4F34D14BBB7}"/>
              </a:ext>
            </a:extLst>
          </p:cNvPr>
          <p:cNvSpPr>
            <a:spLocks noGrp="1"/>
          </p:cNvSpPr>
          <p:nvPr>
            <p:ph type="title"/>
          </p:nvPr>
        </p:nvSpPr>
        <p:spPr/>
        <p:txBody>
          <a:bodyPr/>
          <a:lstStyle/>
          <a:p>
            <a:r>
              <a:rPr lang="en-US" dirty="0"/>
              <a:t>The Role of Policy</a:t>
            </a:r>
            <a:br>
              <a:rPr lang="en-US" dirty="0"/>
            </a:br>
            <a:endParaRPr lang="en-US" dirty="0"/>
          </a:p>
        </p:txBody>
      </p:sp>
      <p:sp>
        <p:nvSpPr>
          <p:cNvPr id="3" name="Content Placeholder 2">
            <a:extLst>
              <a:ext uri="{FF2B5EF4-FFF2-40B4-BE49-F238E27FC236}">
                <a16:creationId xmlns:a16="http://schemas.microsoft.com/office/drawing/2014/main" id="{536BB44E-BF62-994C-8559-7C933EF5E536}"/>
              </a:ext>
            </a:extLst>
          </p:cNvPr>
          <p:cNvSpPr>
            <a:spLocks noGrp="1"/>
          </p:cNvSpPr>
          <p:nvPr>
            <p:ph idx="1"/>
          </p:nvPr>
        </p:nvSpPr>
        <p:spPr>
          <a:xfrm>
            <a:off x="1451579" y="2015732"/>
            <a:ext cx="9603275" cy="4037749"/>
          </a:xfrm>
        </p:spPr>
        <p:txBody>
          <a:bodyPr>
            <a:normAutofit fontScale="77500" lnSpcReduction="20000"/>
          </a:bodyPr>
          <a:lstStyle/>
          <a:p>
            <a:pPr marL="0" indent="0">
              <a:buNone/>
            </a:pPr>
            <a:r>
              <a:rPr lang="en-US" dirty="0"/>
              <a:t>In the longer run higher incomes are clearly associated with improved environments, but the transition period may be a long and painful one, during which the environment can seriously deteriorate. </a:t>
            </a:r>
          </a:p>
          <a:p>
            <a:pPr marL="0" indent="0">
              <a:buNone/>
            </a:pPr>
            <a:r>
              <a:rPr lang="en-US" dirty="0"/>
              <a:t>The longevity and effectiveness of transition period depends largely on the policies pursued by governments, but partly on other variables. </a:t>
            </a:r>
          </a:p>
          <a:p>
            <a:r>
              <a:rPr lang="en-US" dirty="0"/>
              <a:t>The technical relationships between specific economic activities and their environmental impacts.</a:t>
            </a:r>
          </a:p>
          <a:p>
            <a:r>
              <a:rPr lang="en-US" dirty="0"/>
              <a:t>Changes in social structures, </a:t>
            </a:r>
          </a:p>
          <a:p>
            <a:r>
              <a:rPr lang="en-US" dirty="0"/>
              <a:t>Political pressures, </a:t>
            </a:r>
          </a:p>
          <a:p>
            <a:r>
              <a:rPr lang="en-US" dirty="0"/>
              <a:t>Public awareness and</a:t>
            </a:r>
          </a:p>
          <a:p>
            <a:r>
              <a:rPr lang="en-US" dirty="0"/>
              <a:t>The resulting policies adopted by the authorities have also been important.</a:t>
            </a:r>
          </a:p>
          <a:p>
            <a:endParaRPr lang="en-US" dirty="0"/>
          </a:p>
          <a:p>
            <a:r>
              <a:rPr lang="en-US" dirty="0"/>
              <a:t>However, policies do not emerge in a vacuum independently of accompanying economic and social conditions. The former are often very dependent on the latter.</a:t>
            </a:r>
          </a:p>
          <a:p>
            <a:endParaRPr lang="en-US" dirty="0"/>
          </a:p>
          <a:p>
            <a:pPr marL="0" indent="0">
              <a:buNone/>
            </a:pPr>
            <a:endParaRPr lang="en-US" dirty="0"/>
          </a:p>
          <a:p>
            <a:endParaRPr lang="en-US" dirty="0"/>
          </a:p>
        </p:txBody>
      </p:sp>
    </p:spTree>
    <p:extLst>
      <p:ext uri="{BB962C8B-B14F-4D97-AF65-F5344CB8AC3E}">
        <p14:creationId xmlns:p14="http://schemas.microsoft.com/office/powerpoint/2010/main" val="323340898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D653600-BA3E-9E43-92A3-C904E6AC76E4}"/>
              </a:ext>
            </a:extLst>
          </p:cNvPr>
          <p:cNvSpPr>
            <a:spLocks noGrp="1"/>
          </p:cNvSpPr>
          <p:nvPr>
            <p:ph type="title"/>
          </p:nvPr>
        </p:nvSpPr>
        <p:spPr/>
        <p:txBody>
          <a:bodyPr/>
          <a:lstStyle/>
          <a:p>
            <a:r>
              <a:rPr lang="en-US" dirty="0"/>
              <a:t>Introduction</a:t>
            </a:r>
          </a:p>
        </p:txBody>
      </p:sp>
      <p:sp>
        <p:nvSpPr>
          <p:cNvPr id="3" name="Content Placeholder 2">
            <a:extLst>
              <a:ext uri="{FF2B5EF4-FFF2-40B4-BE49-F238E27FC236}">
                <a16:creationId xmlns:a16="http://schemas.microsoft.com/office/drawing/2014/main" id="{ACDEF73D-DA91-2641-A2A6-6D4EA4D4B909}"/>
              </a:ext>
            </a:extLst>
          </p:cNvPr>
          <p:cNvSpPr>
            <a:spLocks noGrp="1"/>
          </p:cNvSpPr>
          <p:nvPr>
            <p:ph idx="1"/>
          </p:nvPr>
        </p:nvSpPr>
        <p:spPr>
          <a:xfrm>
            <a:off x="1648073" y="2288653"/>
            <a:ext cx="8895854" cy="3063934"/>
          </a:xfrm>
        </p:spPr>
        <p:txBody>
          <a:bodyPr>
            <a:normAutofit/>
          </a:bodyPr>
          <a:lstStyle/>
          <a:p>
            <a:pPr algn="just"/>
            <a:r>
              <a:rPr lang="en-US" dirty="0"/>
              <a:t>Human activity had always been imposing a strain on the environment even before the industrial revolution. </a:t>
            </a:r>
          </a:p>
          <a:p>
            <a:pPr algn="just"/>
            <a:r>
              <a:rPr lang="en-US" dirty="0"/>
              <a:t>The local environment was often severely damaged by over-grazing or destruction of tree cover</a:t>
            </a:r>
          </a:p>
          <a:p>
            <a:pPr algn="just"/>
            <a:r>
              <a:rPr lang="en-US" dirty="0"/>
              <a:t>The scale of environmental damage augmented by the expansion of the world population &amp; growth of economic activity.</a:t>
            </a:r>
          </a:p>
          <a:p>
            <a:endParaRPr lang="en-US" dirty="0"/>
          </a:p>
        </p:txBody>
      </p:sp>
    </p:spTree>
    <p:extLst>
      <p:ext uri="{BB962C8B-B14F-4D97-AF65-F5344CB8AC3E}">
        <p14:creationId xmlns:p14="http://schemas.microsoft.com/office/powerpoint/2010/main" val="84854392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AB62FFF-BBE1-D545-AFBE-26333BBA23EE}"/>
              </a:ext>
            </a:extLst>
          </p:cNvPr>
          <p:cNvSpPr>
            <a:spLocks noGrp="1"/>
          </p:cNvSpPr>
          <p:nvPr>
            <p:ph type="title"/>
          </p:nvPr>
        </p:nvSpPr>
        <p:spPr/>
        <p:txBody>
          <a:bodyPr/>
          <a:lstStyle/>
          <a:p>
            <a:r>
              <a:rPr lang="en-US" dirty="0"/>
              <a:t>Income Levels and the Environment</a:t>
            </a:r>
          </a:p>
        </p:txBody>
      </p:sp>
      <p:sp>
        <p:nvSpPr>
          <p:cNvPr id="3" name="Content Placeholder 2">
            <a:extLst>
              <a:ext uri="{FF2B5EF4-FFF2-40B4-BE49-F238E27FC236}">
                <a16:creationId xmlns:a16="http://schemas.microsoft.com/office/drawing/2014/main" id="{A330E32E-362C-5C41-94A7-2AE90BAE9300}"/>
              </a:ext>
            </a:extLst>
          </p:cNvPr>
          <p:cNvSpPr>
            <a:spLocks noGrp="1"/>
          </p:cNvSpPr>
          <p:nvPr>
            <p:ph idx="1"/>
          </p:nvPr>
        </p:nvSpPr>
        <p:spPr>
          <a:xfrm>
            <a:off x="1451579" y="2219093"/>
            <a:ext cx="9086323" cy="3646448"/>
          </a:xfrm>
        </p:spPr>
        <p:txBody>
          <a:bodyPr/>
          <a:lstStyle/>
          <a:p>
            <a:pPr algn="just"/>
            <a:r>
              <a:rPr lang="en-US" dirty="0"/>
              <a:t>Rising income levels can't at all times and in all circumstances associated with a deterioration in the environment as society has a capacity to react to events. </a:t>
            </a:r>
          </a:p>
          <a:p>
            <a:pPr lvl="1" algn="just"/>
            <a:r>
              <a:rPr lang="en-US" dirty="0"/>
              <a:t>For example, the sanitary conditions in English cities became intolerable during the middle of the nineteenth century, the pressures led to a substantial improvement over the subsequent decades. </a:t>
            </a:r>
          </a:p>
          <a:p>
            <a:pPr lvl="1" algn="just"/>
            <a:r>
              <a:rPr lang="en-US" dirty="0"/>
              <a:t>Or when, in the early 1950s, some British cities were afflicted with terrible smog leading to the deaths of thousands of people, public opinion forced the government to take effective action.</a:t>
            </a:r>
          </a:p>
          <a:p>
            <a:endParaRPr lang="en-US" dirty="0"/>
          </a:p>
        </p:txBody>
      </p:sp>
    </p:spTree>
    <p:extLst>
      <p:ext uri="{BB962C8B-B14F-4D97-AF65-F5344CB8AC3E}">
        <p14:creationId xmlns:p14="http://schemas.microsoft.com/office/powerpoint/2010/main" val="216960387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C3ECA67-0AD2-484D-B738-96799B275DBC}"/>
              </a:ext>
            </a:extLst>
          </p:cNvPr>
          <p:cNvSpPr>
            <a:spLocks noGrp="1"/>
          </p:cNvSpPr>
          <p:nvPr>
            <p:ph type="title"/>
          </p:nvPr>
        </p:nvSpPr>
        <p:spPr/>
        <p:txBody>
          <a:bodyPr/>
          <a:lstStyle/>
          <a:p>
            <a:r>
              <a:rPr lang="en-US" dirty="0"/>
              <a:t>Income Levels and the Environment</a:t>
            </a:r>
          </a:p>
        </p:txBody>
      </p:sp>
      <p:sp>
        <p:nvSpPr>
          <p:cNvPr id="3" name="Content Placeholder 2">
            <a:extLst>
              <a:ext uri="{FF2B5EF4-FFF2-40B4-BE49-F238E27FC236}">
                <a16:creationId xmlns:a16="http://schemas.microsoft.com/office/drawing/2014/main" id="{F70B0AD6-CD6E-954E-BE3F-2AF7803DDC13}"/>
              </a:ext>
            </a:extLst>
          </p:cNvPr>
          <p:cNvSpPr>
            <a:spLocks noGrp="1"/>
          </p:cNvSpPr>
          <p:nvPr>
            <p:ph idx="1"/>
          </p:nvPr>
        </p:nvSpPr>
        <p:spPr>
          <a:xfrm>
            <a:off x="1451579" y="2026883"/>
            <a:ext cx="9603275" cy="3450613"/>
          </a:xfrm>
        </p:spPr>
        <p:txBody>
          <a:bodyPr>
            <a:normAutofit lnSpcReduction="10000"/>
          </a:bodyPr>
          <a:lstStyle/>
          <a:p>
            <a:pPr algn="just"/>
            <a:r>
              <a:rPr lang="en-US" sz="1600" dirty="0"/>
              <a:t>During the last two decades most of the advanced economies in the world have implemented policies—some less effectively than others—to deal with their local pollution problems. There have even been successful conclusions, of international agreements to deal with certain forms of international pollution, such as oil ‘spillages’ at sea, or the phasing-out of emissions of the CFCs that are believed to damage the ozone layer.</a:t>
            </a:r>
          </a:p>
          <a:p>
            <a:pPr lvl="1" algn="just"/>
            <a:r>
              <a:rPr lang="en-US" sz="1600" dirty="0"/>
              <a:t>It is all a matter of what policies are adopted, and the evidence suggests that increasing affluence is the best route to the adoption of policies that protect the environment.</a:t>
            </a:r>
          </a:p>
          <a:p>
            <a:pPr algn="just"/>
            <a:endParaRPr lang="en-US" sz="1600" dirty="0"/>
          </a:p>
          <a:p>
            <a:pPr algn="just"/>
            <a:r>
              <a:rPr lang="en-US" sz="1600" dirty="0"/>
              <a:t>Sanitation and urban air quality—most important components of human welfare in the 75 per cent of the world’s population that live in developing countries. It will be shown that when we focus on these particular features of the environment it remains true that increasing economic prosperity is still the best route to an improvement in these components of human welfare.</a:t>
            </a:r>
          </a:p>
          <a:p>
            <a:endParaRPr lang="en-US" sz="1200" dirty="0"/>
          </a:p>
          <a:p>
            <a:endParaRPr lang="en-US" sz="900" dirty="0"/>
          </a:p>
        </p:txBody>
      </p:sp>
    </p:spTree>
    <p:extLst>
      <p:ext uri="{BB962C8B-B14F-4D97-AF65-F5344CB8AC3E}">
        <p14:creationId xmlns:p14="http://schemas.microsoft.com/office/powerpoint/2010/main" val="152567351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7B2AC4-8A63-8445-B206-E252CD96E4D8}"/>
              </a:ext>
            </a:extLst>
          </p:cNvPr>
          <p:cNvSpPr>
            <a:spLocks noGrp="1"/>
          </p:cNvSpPr>
          <p:nvPr>
            <p:ph type="title"/>
          </p:nvPr>
        </p:nvSpPr>
        <p:spPr/>
        <p:txBody>
          <a:bodyPr>
            <a:normAutofit fontScale="90000"/>
          </a:bodyPr>
          <a:lstStyle/>
          <a:p>
            <a:r>
              <a:rPr lang="en-US" dirty="0"/>
              <a:t>The Environment in Historical Perspective</a:t>
            </a:r>
            <a:br>
              <a:rPr lang="en-US" dirty="0"/>
            </a:br>
            <a:br>
              <a:rPr lang="en-US" dirty="0"/>
            </a:br>
            <a:endParaRPr lang="en-US" dirty="0"/>
          </a:p>
        </p:txBody>
      </p:sp>
      <p:sp>
        <p:nvSpPr>
          <p:cNvPr id="3" name="Content Placeholder 2">
            <a:extLst>
              <a:ext uri="{FF2B5EF4-FFF2-40B4-BE49-F238E27FC236}">
                <a16:creationId xmlns:a16="http://schemas.microsoft.com/office/drawing/2014/main" id="{81739844-9A8A-584D-99F5-E55874224D00}"/>
              </a:ext>
            </a:extLst>
          </p:cNvPr>
          <p:cNvSpPr>
            <a:spLocks noGrp="1"/>
          </p:cNvSpPr>
          <p:nvPr>
            <p:ph idx="1"/>
          </p:nvPr>
        </p:nvSpPr>
        <p:spPr>
          <a:xfrm>
            <a:off x="1451579" y="2062976"/>
            <a:ext cx="9603275" cy="4113169"/>
          </a:xfrm>
        </p:spPr>
        <p:txBody>
          <a:bodyPr>
            <a:normAutofit fontScale="85000" lnSpcReduction="10000"/>
          </a:bodyPr>
          <a:lstStyle/>
          <a:p>
            <a:r>
              <a:rPr lang="en-US" dirty="0"/>
              <a:t>One of the reasons for the currently popular view that economic growth has been accompanied by a decline in welfare is the lack of historical perspective. </a:t>
            </a:r>
          </a:p>
          <a:p>
            <a:r>
              <a:rPr lang="en-US" dirty="0"/>
              <a:t>In the absence of appropriate policies of environmental protection economic growth may bring with it environmental damage of one kind or another. </a:t>
            </a:r>
          </a:p>
          <a:p>
            <a:pPr lvl="1"/>
            <a:r>
              <a:rPr lang="en-US" dirty="0"/>
              <a:t>People are very conscious, for example, of the noise from motorways or jet planes, </a:t>
            </a:r>
          </a:p>
          <a:p>
            <a:pPr lvl="1"/>
            <a:r>
              <a:rPr lang="en-US" dirty="0"/>
              <a:t>or how beaches are fouled as a result of inadequate sewage discharges or oil spillages at sea, or of land- scape blight caused by industrial development in one way or another, and so on. </a:t>
            </a:r>
          </a:p>
          <a:p>
            <a:r>
              <a:rPr lang="en-US" dirty="0"/>
              <a:t>Tougher policies to protect the environment in all forms should be implemented. For reasons well known to economists, there is a presumption that, on the whole, the environment will be ‘used up’ more than is socially desirable, in the absence of special policies, so that there is no cause for complacency. Nevertheless few people realize how bad the environment was in the past in what are now advanced countries and how great an improvement in the environment has taken place.</a:t>
            </a:r>
          </a:p>
        </p:txBody>
      </p:sp>
    </p:spTree>
    <p:extLst>
      <p:ext uri="{BB962C8B-B14F-4D97-AF65-F5344CB8AC3E}">
        <p14:creationId xmlns:p14="http://schemas.microsoft.com/office/powerpoint/2010/main" val="230735369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F775AF-7EA2-6C4A-82B3-C89179380ED5}"/>
              </a:ext>
            </a:extLst>
          </p:cNvPr>
          <p:cNvSpPr>
            <a:spLocks noGrp="1"/>
          </p:cNvSpPr>
          <p:nvPr>
            <p:ph type="title"/>
          </p:nvPr>
        </p:nvSpPr>
        <p:spPr/>
        <p:txBody>
          <a:bodyPr/>
          <a:lstStyle/>
          <a:p>
            <a:r>
              <a:rPr lang="en-US" dirty="0"/>
              <a:t>The Environment in Historical Perspective</a:t>
            </a:r>
            <a:br>
              <a:rPr lang="en-US" dirty="0"/>
            </a:br>
            <a:endParaRPr lang="en-US" dirty="0"/>
          </a:p>
        </p:txBody>
      </p:sp>
      <p:sp>
        <p:nvSpPr>
          <p:cNvPr id="3" name="Content Placeholder 2">
            <a:extLst>
              <a:ext uri="{FF2B5EF4-FFF2-40B4-BE49-F238E27FC236}">
                <a16:creationId xmlns:a16="http://schemas.microsoft.com/office/drawing/2014/main" id="{BE650428-2E16-3444-9299-F5075B32F8F1}"/>
              </a:ext>
            </a:extLst>
          </p:cNvPr>
          <p:cNvSpPr>
            <a:spLocks noGrp="1"/>
          </p:cNvSpPr>
          <p:nvPr>
            <p:ph idx="1"/>
          </p:nvPr>
        </p:nvSpPr>
        <p:spPr>
          <a:xfrm>
            <a:off x="1451579" y="2015732"/>
            <a:ext cx="9603275" cy="4037749"/>
          </a:xfrm>
        </p:spPr>
        <p:txBody>
          <a:bodyPr>
            <a:normAutofit fontScale="92500" lnSpcReduction="20000"/>
          </a:bodyPr>
          <a:lstStyle/>
          <a:p>
            <a:pPr algn="just"/>
            <a:r>
              <a:rPr lang="en-US" dirty="0"/>
              <a:t>It is hardly surprising that deaths from typhus alone in England in the mid-nineteenth century were nearly 20,000 a year, and that 60,000 deaths a year were attributed to tuberculosis, </a:t>
            </a:r>
          </a:p>
          <a:p>
            <a:pPr lvl="1" algn="just"/>
            <a:r>
              <a:rPr lang="en-US" dirty="0"/>
              <a:t>high death-rates from numerous other diseases associated with unhealthy living conditions.</a:t>
            </a:r>
          </a:p>
          <a:p>
            <a:pPr marL="457200" lvl="1" indent="0" algn="just">
              <a:buNone/>
            </a:pPr>
            <a:endParaRPr lang="en-US" dirty="0"/>
          </a:p>
          <a:p>
            <a:pPr algn="just"/>
            <a:r>
              <a:rPr lang="en-US" dirty="0"/>
              <a:t>Inquiries carried out in past about the sanitary conditions in the main cities and towns produced a more or less uniform picture: ‘Bolton—very bad indeed; Bristol—decidedly bad; the mortality is very great; Hull—some parts as bad as can be conceived; many districts very filthy; </a:t>
            </a:r>
          </a:p>
          <a:p>
            <a:pPr algn="just"/>
            <a:endParaRPr lang="en-US" dirty="0"/>
          </a:p>
          <a:p>
            <a:pPr algn="just"/>
            <a:r>
              <a:rPr lang="en-US" dirty="0"/>
              <a:t>The only places today where such conditions can be found are in the poorer districts of many large cities in relatively low-income countries, such as Calcutta, Manila, Karachi, Mexico City and Sao Paulo.</a:t>
            </a:r>
          </a:p>
          <a:p>
            <a:endParaRPr lang="en-US" dirty="0"/>
          </a:p>
          <a:p>
            <a:endParaRPr lang="en-US" dirty="0"/>
          </a:p>
        </p:txBody>
      </p:sp>
    </p:spTree>
    <p:extLst>
      <p:ext uri="{BB962C8B-B14F-4D97-AF65-F5344CB8AC3E}">
        <p14:creationId xmlns:p14="http://schemas.microsoft.com/office/powerpoint/2010/main" val="336137455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4ABFFF-EAB1-1D4B-8B0B-2E8B8BF990CE}"/>
              </a:ext>
            </a:extLst>
          </p:cNvPr>
          <p:cNvSpPr>
            <a:spLocks noGrp="1"/>
          </p:cNvSpPr>
          <p:nvPr>
            <p:ph type="title"/>
          </p:nvPr>
        </p:nvSpPr>
        <p:spPr/>
        <p:txBody>
          <a:bodyPr/>
          <a:lstStyle/>
          <a:p>
            <a:r>
              <a:rPr lang="en-US" dirty="0"/>
              <a:t>Income Levels and Environmental Quality</a:t>
            </a:r>
          </a:p>
        </p:txBody>
      </p:sp>
      <p:sp>
        <p:nvSpPr>
          <p:cNvPr id="3" name="Content Placeholder 2">
            <a:extLst>
              <a:ext uri="{FF2B5EF4-FFF2-40B4-BE49-F238E27FC236}">
                <a16:creationId xmlns:a16="http://schemas.microsoft.com/office/drawing/2014/main" id="{65A53FA0-265A-5745-9A61-5C212E187399}"/>
              </a:ext>
            </a:extLst>
          </p:cNvPr>
          <p:cNvSpPr>
            <a:spLocks noGrp="1"/>
          </p:cNvSpPr>
          <p:nvPr>
            <p:ph idx="1"/>
          </p:nvPr>
        </p:nvSpPr>
        <p:spPr>
          <a:xfrm>
            <a:off x="1574243" y="2165988"/>
            <a:ext cx="9603275" cy="4089846"/>
          </a:xfrm>
        </p:spPr>
        <p:txBody>
          <a:bodyPr>
            <a:normAutofit/>
          </a:bodyPr>
          <a:lstStyle/>
          <a:p>
            <a:pPr marL="0" indent="0">
              <a:buNone/>
            </a:pPr>
            <a:r>
              <a:rPr lang="en-US" dirty="0"/>
              <a:t>a) The General Relationship</a:t>
            </a:r>
          </a:p>
          <a:p>
            <a:r>
              <a:rPr lang="en-US" dirty="0"/>
              <a:t>A casual glance at the state of the environment in the principal towns and cities of the world shows that the environment that matters most to human beings—</a:t>
            </a:r>
          </a:p>
          <a:p>
            <a:pPr lvl="1"/>
            <a:r>
              <a:rPr lang="en-US" dirty="0"/>
              <a:t>Access to water and sanitation, </a:t>
            </a:r>
          </a:p>
          <a:p>
            <a:pPr lvl="1"/>
            <a:r>
              <a:rPr lang="en-US" dirty="0"/>
              <a:t>Housing, </a:t>
            </a:r>
          </a:p>
          <a:p>
            <a:pPr lvl="1"/>
            <a:r>
              <a:rPr lang="en-US" dirty="0"/>
              <a:t>Social infrastructure and </a:t>
            </a:r>
          </a:p>
          <a:p>
            <a:pPr lvl="1"/>
            <a:r>
              <a:rPr lang="en-US" dirty="0"/>
              <a:t>Absence of the more traditional types of air pollution such as SO2 and smoke</a:t>
            </a:r>
          </a:p>
          <a:p>
            <a:pPr marL="457200" lvl="1" indent="0" algn="just">
              <a:buNone/>
            </a:pPr>
            <a:r>
              <a:rPr lang="en-US" sz="1900" dirty="0"/>
              <a:t>is much better in the richer countries than in the poorer. </a:t>
            </a:r>
          </a:p>
        </p:txBody>
      </p:sp>
    </p:spTree>
    <p:extLst>
      <p:ext uri="{BB962C8B-B14F-4D97-AF65-F5344CB8AC3E}">
        <p14:creationId xmlns:p14="http://schemas.microsoft.com/office/powerpoint/2010/main" val="235312582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8C9DE3-09A4-2E44-8067-D9D62890AB8E}"/>
              </a:ext>
            </a:extLst>
          </p:cNvPr>
          <p:cNvSpPr>
            <a:spLocks noGrp="1"/>
          </p:cNvSpPr>
          <p:nvPr>
            <p:ph type="title"/>
          </p:nvPr>
        </p:nvSpPr>
        <p:spPr/>
        <p:txBody>
          <a:bodyPr/>
          <a:lstStyle/>
          <a:p>
            <a:r>
              <a:rPr lang="en-US" dirty="0"/>
              <a:t>Income Levels and Environmental Quality</a:t>
            </a:r>
          </a:p>
        </p:txBody>
      </p:sp>
      <p:sp>
        <p:nvSpPr>
          <p:cNvPr id="3" name="Content Placeholder 2">
            <a:extLst>
              <a:ext uri="{FF2B5EF4-FFF2-40B4-BE49-F238E27FC236}">
                <a16:creationId xmlns:a16="http://schemas.microsoft.com/office/drawing/2014/main" id="{3F996BEB-3985-CF48-BF0E-8ACC4DD1C36A}"/>
              </a:ext>
            </a:extLst>
          </p:cNvPr>
          <p:cNvSpPr>
            <a:spLocks noGrp="1"/>
          </p:cNvSpPr>
          <p:nvPr>
            <p:ph idx="1"/>
          </p:nvPr>
        </p:nvSpPr>
        <p:spPr>
          <a:xfrm>
            <a:off x="1615269" y="2127244"/>
            <a:ext cx="9275894" cy="3450613"/>
          </a:xfrm>
        </p:spPr>
        <p:txBody>
          <a:bodyPr>
            <a:normAutofit/>
          </a:bodyPr>
          <a:lstStyle/>
          <a:p>
            <a:r>
              <a:rPr lang="en-US" dirty="0"/>
              <a:t>As people get richer their priorities change and the environment moves up in the hierarchy of human needs. </a:t>
            </a:r>
          </a:p>
          <a:p>
            <a:pPr lvl="1"/>
            <a:r>
              <a:rPr lang="en-US" dirty="0"/>
              <a:t>When their basic needs for food, water, clothing and shelter are satisfied they can begin to attach importance to other ingredients in total welfare, including, eventually, the environment. </a:t>
            </a:r>
          </a:p>
          <a:p>
            <a:pPr lvl="1"/>
            <a:r>
              <a:rPr lang="en-US" dirty="0"/>
              <a:t>As public perceptions and concerns move in the environmental direction, so communities will be more willing to allocate resources to this purpose. </a:t>
            </a:r>
          </a:p>
          <a:p>
            <a:pPr lvl="1"/>
            <a:r>
              <a:rPr lang="en-US" dirty="0"/>
              <a:t>This shift in expenditure priorities is easier in richer countries will be more able to afford them.</a:t>
            </a:r>
          </a:p>
          <a:p>
            <a:endParaRPr lang="en-US" dirty="0"/>
          </a:p>
        </p:txBody>
      </p:sp>
    </p:spTree>
    <p:extLst>
      <p:ext uri="{BB962C8B-B14F-4D97-AF65-F5344CB8AC3E}">
        <p14:creationId xmlns:p14="http://schemas.microsoft.com/office/powerpoint/2010/main" val="35179838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6DCD6332-24D1-F54D-A575-EE939E252BF7}"/>
              </a:ext>
            </a:extLst>
          </p:cNvPr>
          <p:cNvSpPr>
            <a:spLocks noGrp="1"/>
          </p:cNvSpPr>
          <p:nvPr>
            <p:ph idx="1"/>
          </p:nvPr>
        </p:nvSpPr>
        <p:spPr>
          <a:xfrm>
            <a:off x="1451578" y="1853754"/>
            <a:ext cx="9603275" cy="4329312"/>
          </a:xfrm>
        </p:spPr>
        <p:txBody>
          <a:bodyPr>
            <a:normAutofit lnSpcReduction="10000"/>
          </a:bodyPr>
          <a:lstStyle/>
          <a:p>
            <a:r>
              <a:rPr lang="en-US" sz="1600" dirty="0"/>
              <a:t>These increases in expenditures have done more than just keep pace with the increasing burden that higher levels of economic activity can impose on the environment. </a:t>
            </a:r>
          </a:p>
          <a:p>
            <a:r>
              <a:rPr lang="en-US" sz="1600" dirty="0"/>
              <a:t>This is partly because the pattern of output in advanced countries has been changing in a direction that tends to impose less of a burden on the environment than was the case at earlier stages of their development. </a:t>
            </a:r>
          </a:p>
          <a:p>
            <a:r>
              <a:rPr lang="en-US" sz="1600" dirty="0"/>
              <a:t>At higher levels of income industry accounts for a smaller share of GDP, whereas services—which are relatively non-polluting—account for an increasing share.</a:t>
            </a:r>
          </a:p>
          <a:p>
            <a:r>
              <a:rPr lang="en-US" sz="1600" dirty="0"/>
              <a:t> Even within industry there has tended to be a shift away from the highly polluting heavy industries, such as metallurgy and heavy engineering, towards high-tech, high value-added industries employing large amounts of very skilled human capital and with smaller inputs of energy or raw materials.</a:t>
            </a:r>
          </a:p>
          <a:p>
            <a:r>
              <a:rPr lang="en-US" sz="1600" dirty="0"/>
              <a:t>In addition, policies to combat pollution have of course been introduced mainly in richer countries, since they have the resources to implement their shift in priorities. As a result higher incomes are clearly associated with improvements in the environment as far as the most important traditional and ubiquitous pollutants are concerned.</a:t>
            </a:r>
          </a:p>
          <a:p>
            <a:endParaRPr lang="en-US" sz="1000" dirty="0"/>
          </a:p>
        </p:txBody>
      </p:sp>
      <p:sp>
        <p:nvSpPr>
          <p:cNvPr id="4" name="Title 1">
            <a:extLst>
              <a:ext uri="{FF2B5EF4-FFF2-40B4-BE49-F238E27FC236}">
                <a16:creationId xmlns:a16="http://schemas.microsoft.com/office/drawing/2014/main" id="{AB5E7F40-2463-9342-843A-32B0C40F2EF1}"/>
              </a:ext>
            </a:extLst>
          </p:cNvPr>
          <p:cNvSpPr>
            <a:spLocks noGrp="1"/>
          </p:cNvSpPr>
          <p:nvPr>
            <p:ph type="title"/>
          </p:nvPr>
        </p:nvSpPr>
        <p:spPr/>
        <p:txBody>
          <a:bodyPr/>
          <a:lstStyle/>
          <a:p>
            <a:r>
              <a:rPr lang="en-US" dirty="0"/>
              <a:t>Income Levels and Environmental Quality</a:t>
            </a:r>
          </a:p>
        </p:txBody>
      </p:sp>
    </p:spTree>
    <p:extLst>
      <p:ext uri="{BB962C8B-B14F-4D97-AF65-F5344CB8AC3E}">
        <p14:creationId xmlns:p14="http://schemas.microsoft.com/office/powerpoint/2010/main" val="806494130"/>
      </p:ext>
    </p:extLst>
  </p:cSld>
  <p:clrMapOvr>
    <a:masterClrMapping/>
  </p:clrMapOvr>
</p:sld>
</file>

<file path=ppt/theme/theme1.xml><?xml version="1.0" encoding="utf-8"?>
<a:theme xmlns:a="http://schemas.openxmlformats.org/drawingml/2006/main" name="Gallery">
  <a:themeElements>
    <a:clrScheme name="Gallery">
      <a:dk1>
        <a:sysClr val="windowText" lastClr="000000"/>
      </a:dk1>
      <a:lt1>
        <a:sysClr val="window" lastClr="FFFFFF"/>
      </a:lt1>
      <a:dk2>
        <a:srgbClr val="454545"/>
      </a:dk2>
      <a:lt2>
        <a:srgbClr val="DFDBD5"/>
      </a:lt2>
      <a:accent1>
        <a:srgbClr val="B71E42"/>
      </a:accent1>
      <a:accent2>
        <a:srgbClr val="DE478E"/>
      </a:accent2>
      <a:accent3>
        <a:srgbClr val="BC72F0"/>
      </a:accent3>
      <a:accent4>
        <a:srgbClr val="795FAF"/>
      </a:accent4>
      <a:accent5>
        <a:srgbClr val="586EA6"/>
      </a:accent5>
      <a:accent6>
        <a:srgbClr val="6892A0"/>
      </a:accent6>
      <a:hlink>
        <a:srgbClr val="FA2B5C"/>
      </a:hlink>
      <a:folHlink>
        <a:srgbClr val="BC658E"/>
      </a:folHlink>
    </a:clrScheme>
    <a:fontScheme name="Gallery">
      <a:majorFont>
        <a:latin typeface="Gill Sans MT" panose="020B0502020104020203"/>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Gill Sans MT" panose="020B0502020104020203"/>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Gallery">
      <a:fillStyleLst>
        <a:solidFill>
          <a:schemeClr val="phClr"/>
        </a:solidFill>
        <a:gradFill rotWithShape="1">
          <a:gsLst>
            <a:gs pos="0">
              <a:schemeClr val="phClr">
                <a:tint val="54000"/>
                <a:alpha val="100000"/>
                <a:satMod val="105000"/>
                <a:lumMod val="110000"/>
              </a:schemeClr>
            </a:gs>
            <a:gs pos="100000">
              <a:schemeClr val="phClr">
                <a:tint val="78000"/>
                <a:alpha val="92000"/>
                <a:satMod val="109000"/>
                <a:lumMod val="100000"/>
              </a:schemeClr>
            </a:gs>
          </a:gsLst>
          <a:lin ang="5400000" scaled="0"/>
        </a:gradFill>
        <a:gradFill rotWithShape="1">
          <a:gsLst>
            <a:gs pos="0">
              <a:schemeClr val="phClr">
                <a:tint val="98000"/>
                <a:satMod val="110000"/>
                <a:lumMod val="104000"/>
              </a:schemeClr>
            </a:gs>
            <a:gs pos="69000">
              <a:schemeClr val="phClr">
                <a:shade val="88000"/>
                <a:satMod val="130000"/>
                <a:lumMod val="92000"/>
              </a:schemeClr>
            </a:gs>
            <a:gs pos="100000">
              <a:schemeClr val="phClr">
                <a:shade val="78000"/>
                <a:satMod val="130000"/>
                <a:lumMod val="92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effectStyle>
        <a:effectStyle>
          <a:effectLst>
            <a:outerShdw blurRad="50800" dist="50800" dir="5400000" sx="96000" sy="96000" rotWithShape="0">
              <a:srgbClr val="000000">
                <a:alpha val="48000"/>
              </a:srgbClr>
            </a:outerShdw>
          </a:effectLst>
          <a:scene3d>
            <a:camera prst="orthographicFront">
              <a:rot lat="0" lon="0" rev="0"/>
            </a:camera>
            <a:lightRig rig="balanced" dir="t">
              <a:rot lat="0" lon="0" rev="1080000"/>
            </a:lightRig>
          </a:scene3d>
          <a:sp3d>
            <a:bevelT w="38100" h="12700" prst="softRound"/>
          </a:sp3d>
        </a:effectStyle>
      </a:effectStyleLst>
      <a:bgFillStyleLst>
        <a:solidFill>
          <a:schemeClr val="phClr"/>
        </a:solidFill>
        <a:solidFill>
          <a:schemeClr val="phClr"/>
        </a:solidFill>
        <a:gradFill rotWithShape="1">
          <a:gsLst>
            <a:gs pos="0">
              <a:schemeClr val="phClr">
                <a:tint val="94000"/>
                <a:satMod val="80000"/>
                <a:lumMod val="106000"/>
              </a:schemeClr>
            </a:gs>
            <a:gs pos="100000">
              <a:schemeClr val="phClr">
                <a:shade val="8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Gallery" id="{BBFCD31E-59A1-489D-B089-A3EAD7CAE12E}" vid="{F5E91637-A7B6-4E27-B710-77DA7014EE1E}"/>
    </a:ext>
  </a:extLst>
</a:theme>
</file>

<file path=docProps/app.xml><?xml version="1.0" encoding="utf-8"?>
<Properties xmlns="http://schemas.openxmlformats.org/officeDocument/2006/extended-properties" xmlns:vt="http://schemas.openxmlformats.org/officeDocument/2006/docPropsVTypes">
  <Template>{965B0ACB-FA54-3240-AD0B-AC906856B9A7}tf10001119</Template>
  <TotalTime>15637</TotalTime>
  <Words>2004</Words>
  <Application>Microsoft Macintosh PowerPoint</Application>
  <PresentationFormat>Widescreen</PresentationFormat>
  <Paragraphs>81</Paragraphs>
  <Slides>16</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16</vt:i4>
      </vt:variant>
    </vt:vector>
  </HeadingPairs>
  <TitlesOfParts>
    <vt:vector size="19" baseType="lpstr">
      <vt:lpstr>Arial</vt:lpstr>
      <vt:lpstr>Gill Sans MT</vt:lpstr>
      <vt:lpstr>Gallery</vt:lpstr>
      <vt:lpstr>Income Levels and the Environment</vt:lpstr>
      <vt:lpstr>Introduction</vt:lpstr>
      <vt:lpstr>Income Levels and the Environment</vt:lpstr>
      <vt:lpstr>Income Levels and the Environment</vt:lpstr>
      <vt:lpstr>The Environment in Historical Perspective  </vt:lpstr>
      <vt:lpstr>The Environment in Historical Perspective </vt:lpstr>
      <vt:lpstr>Income Levels and Environmental Quality</vt:lpstr>
      <vt:lpstr>Income Levels and Environmental Quality</vt:lpstr>
      <vt:lpstr>Income Levels and Environmental Quality</vt:lpstr>
      <vt:lpstr>Water and Income Levels</vt:lpstr>
      <vt:lpstr>Sanitation and Income Levels</vt:lpstr>
      <vt:lpstr>Air Pollution and Income Levels </vt:lpstr>
      <vt:lpstr>SPM or Smoke.</vt:lpstr>
      <vt:lpstr>NOx and CO</vt:lpstr>
      <vt:lpstr>lead</vt:lpstr>
      <vt:lpstr>The Role of Policy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Income Levels and the Environment</dc:title>
  <dc:creator>aatif Siddique</dc:creator>
  <cp:lastModifiedBy>aatif Siddique</cp:lastModifiedBy>
  <cp:revision>17</cp:revision>
  <dcterms:created xsi:type="dcterms:W3CDTF">2020-02-19T13:34:53Z</dcterms:created>
  <dcterms:modified xsi:type="dcterms:W3CDTF">2020-03-29T11:16:13Z</dcterms:modified>
</cp:coreProperties>
</file>

<file path=docProps/thumbnail.jpeg>
</file>